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6"/>
  </p:notesMasterIdLst>
  <p:sldIdLst>
    <p:sldId id="256" r:id="rId2"/>
    <p:sldId id="283" r:id="rId3"/>
    <p:sldId id="257" r:id="rId4"/>
    <p:sldId id="282" r:id="rId5"/>
    <p:sldId id="305" r:id="rId6"/>
    <p:sldId id="284" r:id="rId7"/>
    <p:sldId id="287" r:id="rId8"/>
    <p:sldId id="288" r:id="rId9"/>
    <p:sldId id="290" r:id="rId10"/>
    <p:sldId id="291" r:id="rId11"/>
    <p:sldId id="292" r:id="rId12"/>
    <p:sldId id="308" r:id="rId13"/>
    <p:sldId id="310" r:id="rId14"/>
    <p:sldId id="294" r:id="rId15"/>
    <p:sldId id="304" r:id="rId16"/>
    <p:sldId id="311" r:id="rId17"/>
    <p:sldId id="295" r:id="rId18"/>
    <p:sldId id="300" r:id="rId19"/>
    <p:sldId id="312" r:id="rId20"/>
    <p:sldId id="296" r:id="rId21"/>
    <p:sldId id="301" r:id="rId22"/>
    <p:sldId id="313" r:id="rId23"/>
    <p:sldId id="297" r:id="rId24"/>
    <p:sldId id="302" r:id="rId25"/>
    <p:sldId id="314" r:id="rId26"/>
    <p:sldId id="306" r:id="rId27"/>
    <p:sldId id="307" r:id="rId28"/>
    <p:sldId id="315" r:id="rId29"/>
    <p:sldId id="299" r:id="rId30"/>
    <p:sldId id="303" r:id="rId31"/>
    <p:sldId id="286" r:id="rId32"/>
    <p:sldId id="316" r:id="rId33"/>
    <p:sldId id="279" r:id="rId34"/>
    <p:sldId id="317" r:id="rId3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88810" autoAdjust="0"/>
  </p:normalViewPr>
  <p:slideViewPr>
    <p:cSldViewPr>
      <p:cViewPr>
        <p:scale>
          <a:sx n="50" d="100"/>
          <a:sy n="50" d="100"/>
        </p:scale>
        <p:origin x="-1872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2AC060-1862-4CE7-8F57-5EA1E5AED959}" type="doc">
      <dgm:prSet loTypeId="urn:microsoft.com/office/officeart/2005/8/layout/hierarchy6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A8123C-2E55-4C21-9AEE-B88474029859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Criptorchidismo congenito</a:t>
          </a:r>
          <a:endParaRPr lang="it-IT" sz="1500" b="1" dirty="0"/>
        </a:p>
      </dgm:t>
    </dgm:pt>
    <dgm:pt modelId="{02175745-2FD9-4DC5-9908-4004B0BAF1BC}" type="parTrans" cxnId="{79823B8E-283A-406E-9F9D-BE37DCED46E6}">
      <dgm:prSet/>
      <dgm:spPr/>
      <dgm:t>
        <a:bodyPr/>
        <a:lstStyle/>
        <a:p>
          <a:endParaRPr lang="it-IT" sz="1500" b="1"/>
        </a:p>
      </dgm:t>
    </dgm:pt>
    <dgm:pt modelId="{7E6D3710-EFE2-4DAB-973A-3493C7E674D8}" type="sibTrans" cxnId="{79823B8E-283A-406E-9F9D-BE37DCED46E6}">
      <dgm:prSet/>
      <dgm:spPr/>
      <dgm:t>
        <a:bodyPr/>
        <a:lstStyle/>
        <a:p>
          <a:endParaRPr lang="it-IT" sz="1500" b="1"/>
        </a:p>
      </dgm:t>
    </dgm:pt>
    <dgm:pt modelId="{BBD6FEC3-54AB-4D67-9806-E7B532435DBA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Rivalutazione a 12 settimane di vita</a:t>
          </a:r>
          <a:endParaRPr lang="it-IT" sz="1500" b="1" dirty="0"/>
        </a:p>
      </dgm:t>
    </dgm:pt>
    <dgm:pt modelId="{35C64619-CDED-4C77-BD93-0A26193DFBF0}" type="parTrans" cxnId="{6ECA3C97-A1B6-46BF-B754-AEF4F24E64C8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FE10C48E-046C-4455-A205-71E40037F0C8}" type="sibTrans" cxnId="{6ECA3C97-A1B6-46BF-B754-AEF4F24E64C8}">
      <dgm:prSet/>
      <dgm:spPr/>
      <dgm:t>
        <a:bodyPr/>
        <a:lstStyle/>
        <a:p>
          <a:endParaRPr lang="it-IT" sz="1500" b="1"/>
        </a:p>
      </dgm:t>
    </dgm:pt>
    <dgm:pt modelId="{1EB4F93A-BDF6-44BD-B068-0447769305AD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Testicoli in sede scrotale bassa</a:t>
          </a:r>
          <a:endParaRPr lang="it-IT" sz="1500" b="1" dirty="0"/>
        </a:p>
      </dgm:t>
    </dgm:pt>
    <dgm:pt modelId="{5209EC7B-C155-445B-A7F5-50FA26E21C9A}" type="parTrans" cxnId="{B5DEEDB6-AA17-4E8A-9BD7-14F90747BE1F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D3D7E064-5D43-4472-BC90-D0B55AD883CB}" type="sibTrans" cxnId="{B5DEEDB6-AA17-4E8A-9BD7-14F90747BE1F}">
      <dgm:prSet/>
      <dgm:spPr/>
      <dgm:t>
        <a:bodyPr/>
        <a:lstStyle/>
        <a:p>
          <a:endParaRPr lang="it-IT" sz="1500" b="1"/>
        </a:p>
      </dgm:t>
    </dgm:pt>
    <dgm:pt modelId="{BF844CD8-11C0-45D0-8BA0-D41B30FE4248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Testicoli in sede scrotale alta</a:t>
          </a:r>
          <a:endParaRPr lang="it-IT" sz="1500" b="1" dirty="0"/>
        </a:p>
      </dgm:t>
    </dgm:pt>
    <dgm:pt modelId="{0706539A-CA25-4F6F-8D2D-A05D3D9491FC}" type="parTrans" cxnId="{B09F075B-794E-4940-B479-A5D5897AFAAA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AD0E1739-FC3B-4801-9BAE-FA1E0ABD03D6}" type="sibTrans" cxnId="{B09F075B-794E-4940-B479-A5D5897AFAAA}">
      <dgm:prSet/>
      <dgm:spPr/>
      <dgm:t>
        <a:bodyPr/>
        <a:lstStyle/>
        <a:p>
          <a:endParaRPr lang="it-IT" sz="1500" b="1"/>
        </a:p>
      </dgm:t>
    </dgm:pt>
    <dgm:pt modelId="{59DBF6B8-4C32-4DEB-AA0D-EC6F5996E5A3}">
      <dgm:prSet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Testicoli non in sede scrotale</a:t>
          </a:r>
          <a:endParaRPr lang="it-IT" sz="1500" b="1" dirty="0"/>
        </a:p>
      </dgm:t>
    </dgm:pt>
    <dgm:pt modelId="{9245B76B-4A69-4E5D-AE81-78DD58AA6417}" type="parTrans" cxnId="{62FD928A-939C-4F93-BE5E-9534F847371D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D73A45D9-5772-4E79-94C8-0297C8AE8ABC}" type="sibTrans" cxnId="{62FD928A-939C-4F93-BE5E-9534F847371D}">
      <dgm:prSet/>
      <dgm:spPr/>
      <dgm:t>
        <a:bodyPr/>
        <a:lstStyle/>
        <a:p>
          <a:endParaRPr lang="it-IT" sz="1500" b="1"/>
        </a:p>
      </dgm:t>
    </dgm:pt>
    <dgm:pt modelId="{DD931C24-438A-44D8-B570-55B5770D3BE7}">
      <dgm:prSet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Follow-up periodico</a:t>
          </a:r>
          <a:endParaRPr lang="it-IT" sz="1500" b="1" dirty="0"/>
        </a:p>
      </dgm:t>
    </dgm:pt>
    <dgm:pt modelId="{EB4F3EDA-9B9E-42D6-9383-3020516A3038}" type="parTrans" cxnId="{FF4E0F73-6DB4-4577-8149-4347C4F6D27F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C31D31B2-5CB1-4D1A-B361-C7EEBF3BA43F}" type="sibTrans" cxnId="{FF4E0F73-6DB4-4577-8149-4347C4F6D27F}">
      <dgm:prSet/>
      <dgm:spPr/>
      <dgm:t>
        <a:bodyPr/>
        <a:lstStyle/>
        <a:p>
          <a:endParaRPr lang="it-IT" sz="1500" b="1"/>
        </a:p>
      </dgm:t>
    </dgm:pt>
    <dgm:pt modelId="{43B87F5D-0C9E-4C2D-9C84-066510B2F4EA}">
      <dgm:prSet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Accurato follow-up</a:t>
          </a:r>
          <a:endParaRPr lang="it-IT" sz="1500" b="1" dirty="0"/>
        </a:p>
      </dgm:t>
    </dgm:pt>
    <dgm:pt modelId="{B974464D-0EC1-4EF4-B428-1C82183F6FED}" type="parTrans" cxnId="{31C6455E-E97B-44D8-B787-D0E9A639CE5C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A011B4F7-8147-4262-BA1D-5C9CDD96D15A}" type="sibTrans" cxnId="{31C6455E-E97B-44D8-B787-D0E9A639CE5C}">
      <dgm:prSet/>
      <dgm:spPr/>
      <dgm:t>
        <a:bodyPr/>
        <a:lstStyle/>
        <a:p>
          <a:endParaRPr lang="it-IT" sz="1500" b="1"/>
        </a:p>
      </dgm:t>
    </dgm:pt>
    <dgm:pt modelId="{42CFD475-1C70-4094-9937-527D28CCFBE6}">
      <dgm:prSet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err="1" smtClean="0"/>
            <a:t>Orchidopessi</a:t>
          </a:r>
          <a:endParaRPr lang="it-IT" sz="1500" b="1" dirty="0"/>
        </a:p>
      </dgm:t>
    </dgm:pt>
    <dgm:pt modelId="{144AD026-D6ED-4C6A-9AC3-81E1A79B374B}" type="parTrans" cxnId="{020D8188-1759-4513-AE98-3ACDC5D69728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509C471C-E2AB-407F-8F83-E3F753F96487}" type="sibTrans" cxnId="{020D8188-1759-4513-AE98-3ACDC5D69728}">
      <dgm:prSet/>
      <dgm:spPr/>
      <dgm:t>
        <a:bodyPr/>
        <a:lstStyle/>
        <a:p>
          <a:endParaRPr lang="it-IT" sz="1500" b="1"/>
        </a:p>
      </dgm:t>
    </dgm:pt>
    <dgm:pt modelId="{AE5BA312-3F03-453B-B0F7-CBBA603185FD}" type="pres">
      <dgm:prSet presAssocID="{822AC060-1862-4CE7-8F57-5EA1E5AED95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3C85447-A5F5-4E93-B8A3-FF4E8C55841B}" type="pres">
      <dgm:prSet presAssocID="{822AC060-1862-4CE7-8F57-5EA1E5AED959}" presName="hierFlow" presStyleCnt="0"/>
      <dgm:spPr/>
    </dgm:pt>
    <dgm:pt modelId="{15068C1E-2FAD-4792-8C28-05F51DA6D103}" type="pres">
      <dgm:prSet presAssocID="{822AC060-1862-4CE7-8F57-5EA1E5AED95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0226041-9379-4ECA-A943-9CD0EB1E1D96}" type="pres">
      <dgm:prSet presAssocID="{C4A8123C-2E55-4C21-9AEE-B88474029859}" presName="Name14" presStyleCnt="0"/>
      <dgm:spPr/>
    </dgm:pt>
    <dgm:pt modelId="{675F749D-AA17-4CB6-9E05-B0283A6A452C}" type="pres">
      <dgm:prSet presAssocID="{C4A8123C-2E55-4C21-9AEE-B88474029859}" presName="level1Shape" presStyleLbl="node0" presStyleIdx="0" presStyleCnt="1" custScaleX="13629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57E10CF-F240-4303-BE56-5C34D135A75E}" type="pres">
      <dgm:prSet presAssocID="{C4A8123C-2E55-4C21-9AEE-B88474029859}" presName="hierChild2" presStyleCnt="0"/>
      <dgm:spPr/>
    </dgm:pt>
    <dgm:pt modelId="{956CB66E-5DF8-4292-8CCF-A849C2FFED9B}" type="pres">
      <dgm:prSet presAssocID="{35C64619-CDED-4C77-BD93-0A26193DFBF0}" presName="Name19" presStyleLbl="parChTrans1D2" presStyleIdx="0" presStyleCnt="1"/>
      <dgm:spPr/>
      <dgm:t>
        <a:bodyPr/>
        <a:lstStyle/>
        <a:p>
          <a:endParaRPr lang="it-IT"/>
        </a:p>
      </dgm:t>
    </dgm:pt>
    <dgm:pt modelId="{7EF1E08A-702F-4884-9CB8-D2BED8CC9A05}" type="pres">
      <dgm:prSet presAssocID="{BBD6FEC3-54AB-4D67-9806-E7B532435DBA}" presName="Name21" presStyleCnt="0"/>
      <dgm:spPr/>
    </dgm:pt>
    <dgm:pt modelId="{BC581085-2E96-4A77-8576-09C09AC37932}" type="pres">
      <dgm:prSet presAssocID="{BBD6FEC3-54AB-4D67-9806-E7B532435DBA}" presName="level2Shape" presStyleLbl="node2" presStyleIdx="0" presStyleCnt="1" custScaleX="112572"/>
      <dgm:spPr/>
      <dgm:t>
        <a:bodyPr/>
        <a:lstStyle/>
        <a:p>
          <a:endParaRPr lang="it-IT"/>
        </a:p>
      </dgm:t>
    </dgm:pt>
    <dgm:pt modelId="{1B5ECC09-62F9-4158-A2B9-FCBF793DB8D4}" type="pres">
      <dgm:prSet presAssocID="{BBD6FEC3-54AB-4D67-9806-E7B532435DBA}" presName="hierChild3" presStyleCnt="0"/>
      <dgm:spPr/>
    </dgm:pt>
    <dgm:pt modelId="{9A0E22D0-6692-400C-8846-8761E12AF9BC}" type="pres">
      <dgm:prSet presAssocID="{5209EC7B-C155-445B-A7F5-50FA26E21C9A}" presName="Name19" presStyleLbl="parChTrans1D3" presStyleIdx="0" presStyleCnt="3"/>
      <dgm:spPr/>
      <dgm:t>
        <a:bodyPr/>
        <a:lstStyle/>
        <a:p>
          <a:endParaRPr lang="it-IT"/>
        </a:p>
      </dgm:t>
    </dgm:pt>
    <dgm:pt modelId="{00E5AB48-82D4-4FFA-B11F-9F5DE13E84E9}" type="pres">
      <dgm:prSet presAssocID="{1EB4F93A-BDF6-44BD-B068-0447769305AD}" presName="Name21" presStyleCnt="0"/>
      <dgm:spPr/>
    </dgm:pt>
    <dgm:pt modelId="{04751600-DBEE-44BD-BBDB-33BDE63737BE}" type="pres">
      <dgm:prSet presAssocID="{1EB4F93A-BDF6-44BD-B068-0447769305AD}" presName="level2Shape" presStyleLbl="node3" presStyleIdx="0" presStyleCnt="3" custLinFactNeighborY="14180"/>
      <dgm:spPr/>
      <dgm:t>
        <a:bodyPr/>
        <a:lstStyle/>
        <a:p>
          <a:endParaRPr lang="it-IT"/>
        </a:p>
      </dgm:t>
    </dgm:pt>
    <dgm:pt modelId="{787BE163-C4B2-40A0-B199-04D4A0E62589}" type="pres">
      <dgm:prSet presAssocID="{1EB4F93A-BDF6-44BD-B068-0447769305AD}" presName="hierChild3" presStyleCnt="0"/>
      <dgm:spPr/>
    </dgm:pt>
    <dgm:pt modelId="{79B7C02A-5DC7-44BF-848E-C6B50EF062A3}" type="pres">
      <dgm:prSet presAssocID="{EB4F3EDA-9B9E-42D6-9383-3020516A3038}" presName="Name19" presStyleLbl="parChTrans1D4" presStyleIdx="0" presStyleCnt="3"/>
      <dgm:spPr/>
      <dgm:t>
        <a:bodyPr/>
        <a:lstStyle/>
        <a:p>
          <a:endParaRPr lang="it-IT"/>
        </a:p>
      </dgm:t>
    </dgm:pt>
    <dgm:pt modelId="{99240056-FF0C-496C-AF4C-A8CC62C3EA13}" type="pres">
      <dgm:prSet presAssocID="{DD931C24-438A-44D8-B570-55B5770D3BE7}" presName="Name21" presStyleCnt="0"/>
      <dgm:spPr/>
    </dgm:pt>
    <dgm:pt modelId="{978B8402-F507-4A01-83EB-A30F0741B9A8}" type="pres">
      <dgm:prSet presAssocID="{DD931C24-438A-44D8-B570-55B5770D3BE7}" presName="level2Shape" presStyleLbl="node4" presStyleIdx="0" presStyleCnt="3" custLinFactNeighborY="14180"/>
      <dgm:spPr/>
      <dgm:t>
        <a:bodyPr/>
        <a:lstStyle/>
        <a:p>
          <a:endParaRPr lang="it-IT"/>
        </a:p>
      </dgm:t>
    </dgm:pt>
    <dgm:pt modelId="{61E7F007-1500-4C19-9221-BE9E8EE64F98}" type="pres">
      <dgm:prSet presAssocID="{DD931C24-438A-44D8-B570-55B5770D3BE7}" presName="hierChild3" presStyleCnt="0"/>
      <dgm:spPr/>
    </dgm:pt>
    <dgm:pt modelId="{C4E23AA0-B63C-4917-8521-721CD63B63D6}" type="pres">
      <dgm:prSet presAssocID="{0706539A-CA25-4F6F-8D2D-A05D3D9491FC}" presName="Name19" presStyleLbl="parChTrans1D3" presStyleIdx="1" presStyleCnt="3"/>
      <dgm:spPr/>
      <dgm:t>
        <a:bodyPr/>
        <a:lstStyle/>
        <a:p>
          <a:endParaRPr lang="it-IT"/>
        </a:p>
      </dgm:t>
    </dgm:pt>
    <dgm:pt modelId="{9D776DB7-5378-4D26-AC38-85D69982BBFC}" type="pres">
      <dgm:prSet presAssocID="{BF844CD8-11C0-45D0-8BA0-D41B30FE4248}" presName="Name21" presStyleCnt="0"/>
      <dgm:spPr/>
    </dgm:pt>
    <dgm:pt modelId="{98B53E59-2932-4482-A564-1D9E63950BC6}" type="pres">
      <dgm:prSet presAssocID="{BF844CD8-11C0-45D0-8BA0-D41B30FE4248}" presName="level2Shape" presStyleLbl="node3" presStyleIdx="1" presStyleCnt="3" custLinFactNeighborX="1858" custLinFactNeighborY="14180"/>
      <dgm:spPr/>
      <dgm:t>
        <a:bodyPr/>
        <a:lstStyle/>
        <a:p>
          <a:endParaRPr lang="it-IT"/>
        </a:p>
      </dgm:t>
    </dgm:pt>
    <dgm:pt modelId="{42684589-2AAD-40D1-BCF9-D63EA0386634}" type="pres">
      <dgm:prSet presAssocID="{BF844CD8-11C0-45D0-8BA0-D41B30FE4248}" presName="hierChild3" presStyleCnt="0"/>
      <dgm:spPr/>
    </dgm:pt>
    <dgm:pt modelId="{8B5A7DAC-C2B3-405A-A3FC-A67744DF095D}" type="pres">
      <dgm:prSet presAssocID="{B974464D-0EC1-4EF4-B428-1C82183F6FED}" presName="Name19" presStyleLbl="parChTrans1D4" presStyleIdx="1" presStyleCnt="3"/>
      <dgm:spPr/>
      <dgm:t>
        <a:bodyPr/>
        <a:lstStyle/>
        <a:p>
          <a:endParaRPr lang="it-IT"/>
        </a:p>
      </dgm:t>
    </dgm:pt>
    <dgm:pt modelId="{6D57703C-463B-475E-A2F5-2F43806B535B}" type="pres">
      <dgm:prSet presAssocID="{43B87F5D-0C9E-4C2D-9C84-066510B2F4EA}" presName="Name21" presStyleCnt="0"/>
      <dgm:spPr/>
    </dgm:pt>
    <dgm:pt modelId="{E9296AE7-8FCA-4012-90C5-045461F18F1E}" type="pres">
      <dgm:prSet presAssocID="{43B87F5D-0C9E-4C2D-9C84-066510B2F4EA}" presName="level2Shape" presStyleLbl="node4" presStyleIdx="1" presStyleCnt="3" custLinFactNeighborX="1858" custLinFactNeighborY="14180"/>
      <dgm:spPr/>
      <dgm:t>
        <a:bodyPr/>
        <a:lstStyle/>
        <a:p>
          <a:endParaRPr lang="it-IT"/>
        </a:p>
      </dgm:t>
    </dgm:pt>
    <dgm:pt modelId="{54006170-D498-4411-8A07-8798AB045B8E}" type="pres">
      <dgm:prSet presAssocID="{43B87F5D-0C9E-4C2D-9C84-066510B2F4EA}" presName="hierChild3" presStyleCnt="0"/>
      <dgm:spPr/>
    </dgm:pt>
    <dgm:pt modelId="{92472167-0962-42AA-B4E2-B71D65AC2816}" type="pres">
      <dgm:prSet presAssocID="{9245B76B-4A69-4E5D-AE81-78DD58AA6417}" presName="Name19" presStyleLbl="parChTrans1D3" presStyleIdx="2" presStyleCnt="3"/>
      <dgm:spPr/>
      <dgm:t>
        <a:bodyPr/>
        <a:lstStyle/>
        <a:p>
          <a:endParaRPr lang="it-IT"/>
        </a:p>
      </dgm:t>
    </dgm:pt>
    <dgm:pt modelId="{321865C4-6DA9-41A3-ABC7-97FE60F2AB71}" type="pres">
      <dgm:prSet presAssocID="{59DBF6B8-4C32-4DEB-AA0D-EC6F5996E5A3}" presName="Name21" presStyleCnt="0"/>
      <dgm:spPr/>
    </dgm:pt>
    <dgm:pt modelId="{8271A551-40C2-46F9-BA95-56FB604FC10F}" type="pres">
      <dgm:prSet presAssocID="{59DBF6B8-4C32-4DEB-AA0D-EC6F5996E5A3}" presName="level2Shape" presStyleLbl="node3" presStyleIdx="2" presStyleCnt="3" custLinFactNeighborX="-9224" custLinFactNeighborY="14180"/>
      <dgm:spPr/>
      <dgm:t>
        <a:bodyPr/>
        <a:lstStyle/>
        <a:p>
          <a:endParaRPr lang="it-IT"/>
        </a:p>
      </dgm:t>
    </dgm:pt>
    <dgm:pt modelId="{D4C3CCCB-14FE-4ABA-82DC-BABBE24EE73A}" type="pres">
      <dgm:prSet presAssocID="{59DBF6B8-4C32-4DEB-AA0D-EC6F5996E5A3}" presName="hierChild3" presStyleCnt="0"/>
      <dgm:spPr/>
    </dgm:pt>
    <dgm:pt modelId="{0EC124F1-8F1D-40A4-A178-03D842832529}" type="pres">
      <dgm:prSet presAssocID="{144AD026-D6ED-4C6A-9AC3-81E1A79B374B}" presName="Name19" presStyleLbl="parChTrans1D4" presStyleIdx="2" presStyleCnt="3"/>
      <dgm:spPr/>
      <dgm:t>
        <a:bodyPr/>
        <a:lstStyle/>
        <a:p>
          <a:endParaRPr lang="it-IT"/>
        </a:p>
      </dgm:t>
    </dgm:pt>
    <dgm:pt modelId="{24721759-709E-4805-9A77-8F7EF55CFCAA}" type="pres">
      <dgm:prSet presAssocID="{42CFD475-1C70-4094-9937-527D28CCFBE6}" presName="Name21" presStyleCnt="0"/>
      <dgm:spPr/>
    </dgm:pt>
    <dgm:pt modelId="{022F4C60-FE1C-4E35-A6AE-F17AFFDAC462}" type="pres">
      <dgm:prSet presAssocID="{42CFD475-1C70-4094-9937-527D28CCFBE6}" presName="level2Shape" presStyleLbl="node4" presStyleIdx="2" presStyleCnt="3" custScaleX="107804" custLinFactNeighborX="-9224" custLinFactNeighborY="14180"/>
      <dgm:spPr/>
      <dgm:t>
        <a:bodyPr/>
        <a:lstStyle/>
        <a:p>
          <a:endParaRPr lang="it-IT"/>
        </a:p>
      </dgm:t>
    </dgm:pt>
    <dgm:pt modelId="{D85C0C57-9D79-4B36-AD24-2CA5B54C7141}" type="pres">
      <dgm:prSet presAssocID="{42CFD475-1C70-4094-9937-527D28CCFBE6}" presName="hierChild3" presStyleCnt="0"/>
      <dgm:spPr/>
    </dgm:pt>
    <dgm:pt modelId="{105B4D56-1E82-49BF-88A8-EA2E9FD500C2}" type="pres">
      <dgm:prSet presAssocID="{822AC060-1862-4CE7-8F57-5EA1E5AED959}" presName="bgShapesFlow" presStyleCnt="0"/>
      <dgm:spPr/>
    </dgm:pt>
  </dgm:ptLst>
  <dgm:cxnLst>
    <dgm:cxn modelId="{A96E52CF-CC88-4F62-BE83-AE69B75F99B8}" type="presOf" srcId="{144AD026-D6ED-4C6A-9AC3-81E1A79B374B}" destId="{0EC124F1-8F1D-40A4-A178-03D842832529}" srcOrd="0" destOrd="0" presId="urn:microsoft.com/office/officeart/2005/8/layout/hierarchy6"/>
    <dgm:cxn modelId="{1227FFD9-F7A2-4B2B-A14B-CEDDAFA68C5F}" type="presOf" srcId="{B974464D-0EC1-4EF4-B428-1C82183F6FED}" destId="{8B5A7DAC-C2B3-405A-A3FC-A67744DF095D}" srcOrd="0" destOrd="0" presId="urn:microsoft.com/office/officeart/2005/8/layout/hierarchy6"/>
    <dgm:cxn modelId="{12BF0D6D-6AAB-4F44-9863-4895878C74A4}" type="presOf" srcId="{42CFD475-1C70-4094-9937-527D28CCFBE6}" destId="{022F4C60-FE1C-4E35-A6AE-F17AFFDAC462}" srcOrd="0" destOrd="0" presId="urn:microsoft.com/office/officeart/2005/8/layout/hierarchy6"/>
    <dgm:cxn modelId="{66D4E1B9-D06E-4130-B507-702F1E2A3442}" type="presOf" srcId="{EB4F3EDA-9B9E-42D6-9383-3020516A3038}" destId="{79B7C02A-5DC7-44BF-848E-C6B50EF062A3}" srcOrd="0" destOrd="0" presId="urn:microsoft.com/office/officeart/2005/8/layout/hierarchy6"/>
    <dgm:cxn modelId="{DD2942F4-D9B1-4F40-A9A4-AA552003CC89}" type="presOf" srcId="{5209EC7B-C155-445B-A7F5-50FA26E21C9A}" destId="{9A0E22D0-6692-400C-8846-8761E12AF9BC}" srcOrd="0" destOrd="0" presId="urn:microsoft.com/office/officeart/2005/8/layout/hierarchy6"/>
    <dgm:cxn modelId="{89F67C77-12F9-43F7-BB74-5F247B2FDC61}" type="presOf" srcId="{C4A8123C-2E55-4C21-9AEE-B88474029859}" destId="{675F749D-AA17-4CB6-9E05-B0283A6A452C}" srcOrd="0" destOrd="0" presId="urn:microsoft.com/office/officeart/2005/8/layout/hierarchy6"/>
    <dgm:cxn modelId="{E8687860-1DDD-44F7-8086-6A137AF7BFA2}" type="presOf" srcId="{35C64619-CDED-4C77-BD93-0A26193DFBF0}" destId="{956CB66E-5DF8-4292-8CCF-A849C2FFED9B}" srcOrd="0" destOrd="0" presId="urn:microsoft.com/office/officeart/2005/8/layout/hierarchy6"/>
    <dgm:cxn modelId="{B09F075B-794E-4940-B479-A5D5897AFAAA}" srcId="{BBD6FEC3-54AB-4D67-9806-E7B532435DBA}" destId="{BF844CD8-11C0-45D0-8BA0-D41B30FE4248}" srcOrd="1" destOrd="0" parTransId="{0706539A-CA25-4F6F-8D2D-A05D3D9491FC}" sibTransId="{AD0E1739-FC3B-4801-9BAE-FA1E0ABD03D6}"/>
    <dgm:cxn modelId="{7B801B83-348E-4A6F-86C1-89890912D2EA}" type="presOf" srcId="{822AC060-1862-4CE7-8F57-5EA1E5AED959}" destId="{AE5BA312-3F03-453B-B0F7-CBBA603185FD}" srcOrd="0" destOrd="0" presId="urn:microsoft.com/office/officeart/2005/8/layout/hierarchy6"/>
    <dgm:cxn modelId="{FF4E0F73-6DB4-4577-8149-4347C4F6D27F}" srcId="{1EB4F93A-BDF6-44BD-B068-0447769305AD}" destId="{DD931C24-438A-44D8-B570-55B5770D3BE7}" srcOrd="0" destOrd="0" parTransId="{EB4F3EDA-9B9E-42D6-9383-3020516A3038}" sibTransId="{C31D31B2-5CB1-4D1A-B361-C7EEBF3BA43F}"/>
    <dgm:cxn modelId="{3B5C7747-3184-41E2-AF52-939C0D792DDB}" type="presOf" srcId="{BBD6FEC3-54AB-4D67-9806-E7B532435DBA}" destId="{BC581085-2E96-4A77-8576-09C09AC37932}" srcOrd="0" destOrd="0" presId="urn:microsoft.com/office/officeart/2005/8/layout/hierarchy6"/>
    <dgm:cxn modelId="{79823B8E-283A-406E-9F9D-BE37DCED46E6}" srcId="{822AC060-1862-4CE7-8F57-5EA1E5AED959}" destId="{C4A8123C-2E55-4C21-9AEE-B88474029859}" srcOrd="0" destOrd="0" parTransId="{02175745-2FD9-4DC5-9908-4004B0BAF1BC}" sibTransId="{7E6D3710-EFE2-4DAB-973A-3493C7E674D8}"/>
    <dgm:cxn modelId="{CE22305F-8352-4F88-964B-BAF5BD8BECF0}" type="presOf" srcId="{DD931C24-438A-44D8-B570-55B5770D3BE7}" destId="{978B8402-F507-4A01-83EB-A30F0741B9A8}" srcOrd="0" destOrd="0" presId="urn:microsoft.com/office/officeart/2005/8/layout/hierarchy6"/>
    <dgm:cxn modelId="{62FD928A-939C-4F93-BE5E-9534F847371D}" srcId="{BBD6FEC3-54AB-4D67-9806-E7B532435DBA}" destId="{59DBF6B8-4C32-4DEB-AA0D-EC6F5996E5A3}" srcOrd="2" destOrd="0" parTransId="{9245B76B-4A69-4E5D-AE81-78DD58AA6417}" sibTransId="{D73A45D9-5772-4E79-94C8-0297C8AE8ABC}"/>
    <dgm:cxn modelId="{B5DEEDB6-AA17-4E8A-9BD7-14F90747BE1F}" srcId="{BBD6FEC3-54AB-4D67-9806-E7B532435DBA}" destId="{1EB4F93A-BDF6-44BD-B068-0447769305AD}" srcOrd="0" destOrd="0" parTransId="{5209EC7B-C155-445B-A7F5-50FA26E21C9A}" sibTransId="{D3D7E064-5D43-4472-BC90-D0B55AD883CB}"/>
    <dgm:cxn modelId="{CF6E20A0-C783-4F48-BF18-54368BFBDE85}" type="presOf" srcId="{0706539A-CA25-4F6F-8D2D-A05D3D9491FC}" destId="{C4E23AA0-B63C-4917-8521-721CD63B63D6}" srcOrd="0" destOrd="0" presId="urn:microsoft.com/office/officeart/2005/8/layout/hierarchy6"/>
    <dgm:cxn modelId="{60A07A14-5A98-4C30-A0F8-F753B48108DA}" type="presOf" srcId="{43B87F5D-0C9E-4C2D-9C84-066510B2F4EA}" destId="{E9296AE7-8FCA-4012-90C5-045461F18F1E}" srcOrd="0" destOrd="0" presId="urn:microsoft.com/office/officeart/2005/8/layout/hierarchy6"/>
    <dgm:cxn modelId="{4E716281-5D25-41D5-B82C-61B350D36F40}" type="presOf" srcId="{59DBF6B8-4C32-4DEB-AA0D-EC6F5996E5A3}" destId="{8271A551-40C2-46F9-BA95-56FB604FC10F}" srcOrd="0" destOrd="0" presId="urn:microsoft.com/office/officeart/2005/8/layout/hierarchy6"/>
    <dgm:cxn modelId="{020D8188-1759-4513-AE98-3ACDC5D69728}" srcId="{59DBF6B8-4C32-4DEB-AA0D-EC6F5996E5A3}" destId="{42CFD475-1C70-4094-9937-527D28CCFBE6}" srcOrd="0" destOrd="0" parTransId="{144AD026-D6ED-4C6A-9AC3-81E1A79B374B}" sibTransId="{509C471C-E2AB-407F-8F83-E3F753F96487}"/>
    <dgm:cxn modelId="{31C6455E-E97B-44D8-B787-D0E9A639CE5C}" srcId="{BF844CD8-11C0-45D0-8BA0-D41B30FE4248}" destId="{43B87F5D-0C9E-4C2D-9C84-066510B2F4EA}" srcOrd="0" destOrd="0" parTransId="{B974464D-0EC1-4EF4-B428-1C82183F6FED}" sibTransId="{A011B4F7-8147-4262-BA1D-5C9CDD96D15A}"/>
    <dgm:cxn modelId="{BB549794-2133-4623-A3CC-4864BCA95D31}" type="presOf" srcId="{1EB4F93A-BDF6-44BD-B068-0447769305AD}" destId="{04751600-DBEE-44BD-BBDB-33BDE63737BE}" srcOrd="0" destOrd="0" presId="urn:microsoft.com/office/officeart/2005/8/layout/hierarchy6"/>
    <dgm:cxn modelId="{473BFDF0-06F0-4B54-A2AF-4E954597403D}" type="presOf" srcId="{BF844CD8-11C0-45D0-8BA0-D41B30FE4248}" destId="{98B53E59-2932-4482-A564-1D9E63950BC6}" srcOrd="0" destOrd="0" presId="urn:microsoft.com/office/officeart/2005/8/layout/hierarchy6"/>
    <dgm:cxn modelId="{6ECA3C97-A1B6-46BF-B754-AEF4F24E64C8}" srcId="{C4A8123C-2E55-4C21-9AEE-B88474029859}" destId="{BBD6FEC3-54AB-4D67-9806-E7B532435DBA}" srcOrd="0" destOrd="0" parTransId="{35C64619-CDED-4C77-BD93-0A26193DFBF0}" sibTransId="{FE10C48E-046C-4455-A205-71E40037F0C8}"/>
    <dgm:cxn modelId="{F962BA79-FC8E-4F38-A2CA-79CBB4C18AD8}" type="presOf" srcId="{9245B76B-4A69-4E5D-AE81-78DD58AA6417}" destId="{92472167-0962-42AA-B4E2-B71D65AC2816}" srcOrd="0" destOrd="0" presId="urn:microsoft.com/office/officeart/2005/8/layout/hierarchy6"/>
    <dgm:cxn modelId="{C109A402-1B08-41F0-8344-FE9D92D7402D}" type="presParOf" srcId="{AE5BA312-3F03-453B-B0F7-CBBA603185FD}" destId="{63C85447-A5F5-4E93-B8A3-FF4E8C55841B}" srcOrd="0" destOrd="0" presId="urn:microsoft.com/office/officeart/2005/8/layout/hierarchy6"/>
    <dgm:cxn modelId="{CAEC8378-3340-4562-868D-2621E18E3476}" type="presParOf" srcId="{63C85447-A5F5-4E93-B8A3-FF4E8C55841B}" destId="{15068C1E-2FAD-4792-8C28-05F51DA6D103}" srcOrd="0" destOrd="0" presId="urn:microsoft.com/office/officeart/2005/8/layout/hierarchy6"/>
    <dgm:cxn modelId="{035AF9A8-1BB8-483C-B492-3FD43DF456AC}" type="presParOf" srcId="{15068C1E-2FAD-4792-8C28-05F51DA6D103}" destId="{80226041-9379-4ECA-A943-9CD0EB1E1D96}" srcOrd="0" destOrd="0" presId="urn:microsoft.com/office/officeart/2005/8/layout/hierarchy6"/>
    <dgm:cxn modelId="{0A56E8F3-09D8-4927-B7C4-EFCD4C6E9764}" type="presParOf" srcId="{80226041-9379-4ECA-A943-9CD0EB1E1D96}" destId="{675F749D-AA17-4CB6-9E05-B0283A6A452C}" srcOrd="0" destOrd="0" presId="urn:microsoft.com/office/officeart/2005/8/layout/hierarchy6"/>
    <dgm:cxn modelId="{CC0D6E17-FCBC-4305-9C5A-AB9BEA1D5390}" type="presParOf" srcId="{80226041-9379-4ECA-A943-9CD0EB1E1D96}" destId="{757E10CF-F240-4303-BE56-5C34D135A75E}" srcOrd="1" destOrd="0" presId="urn:microsoft.com/office/officeart/2005/8/layout/hierarchy6"/>
    <dgm:cxn modelId="{53DEF667-7FA7-4E64-9080-1A7C7FF08C17}" type="presParOf" srcId="{757E10CF-F240-4303-BE56-5C34D135A75E}" destId="{956CB66E-5DF8-4292-8CCF-A849C2FFED9B}" srcOrd="0" destOrd="0" presId="urn:microsoft.com/office/officeart/2005/8/layout/hierarchy6"/>
    <dgm:cxn modelId="{ECEE84F9-7DCF-43C5-A333-613310E6ACAF}" type="presParOf" srcId="{757E10CF-F240-4303-BE56-5C34D135A75E}" destId="{7EF1E08A-702F-4884-9CB8-D2BED8CC9A05}" srcOrd="1" destOrd="0" presId="urn:microsoft.com/office/officeart/2005/8/layout/hierarchy6"/>
    <dgm:cxn modelId="{B69DC50A-0B47-4232-8424-4C4115E6B261}" type="presParOf" srcId="{7EF1E08A-702F-4884-9CB8-D2BED8CC9A05}" destId="{BC581085-2E96-4A77-8576-09C09AC37932}" srcOrd="0" destOrd="0" presId="urn:microsoft.com/office/officeart/2005/8/layout/hierarchy6"/>
    <dgm:cxn modelId="{0156C641-93F8-4B82-B911-C4A67E839EC2}" type="presParOf" srcId="{7EF1E08A-702F-4884-9CB8-D2BED8CC9A05}" destId="{1B5ECC09-62F9-4158-A2B9-FCBF793DB8D4}" srcOrd="1" destOrd="0" presId="urn:microsoft.com/office/officeart/2005/8/layout/hierarchy6"/>
    <dgm:cxn modelId="{198C9538-989A-45D7-A848-7E3DC03824BC}" type="presParOf" srcId="{1B5ECC09-62F9-4158-A2B9-FCBF793DB8D4}" destId="{9A0E22D0-6692-400C-8846-8761E12AF9BC}" srcOrd="0" destOrd="0" presId="urn:microsoft.com/office/officeart/2005/8/layout/hierarchy6"/>
    <dgm:cxn modelId="{88B6877D-887D-4935-9EEE-35DDABBF9D5A}" type="presParOf" srcId="{1B5ECC09-62F9-4158-A2B9-FCBF793DB8D4}" destId="{00E5AB48-82D4-4FFA-B11F-9F5DE13E84E9}" srcOrd="1" destOrd="0" presId="urn:microsoft.com/office/officeart/2005/8/layout/hierarchy6"/>
    <dgm:cxn modelId="{22A2BC4C-F416-439C-B3DE-D36A923851DB}" type="presParOf" srcId="{00E5AB48-82D4-4FFA-B11F-9F5DE13E84E9}" destId="{04751600-DBEE-44BD-BBDB-33BDE63737BE}" srcOrd="0" destOrd="0" presId="urn:microsoft.com/office/officeart/2005/8/layout/hierarchy6"/>
    <dgm:cxn modelId="{95E20B4B-760C-4EA6-8978-987E1F4C75E0}" type="presParOf" srcId="{00E5AB48-82D4-4FFA-B11F-9F5DE13E84E9}" destId="{787BE163-C4B2-40A0-B199-04D4A0E62589}" srcOrd="1" destOrd="0" presId="urn:microsoft.com/office/officeart/2005/8/layout/hierarchy6"/>
    <dgm:cxn modelId="{4AC6DD49-3424-4D95-975D-23C1BD10EE2F}" type="presParOf" srcId="{787BE163-C4B2-40A0-B199-04D4A0E62589}" destId="{79B7C02A-5DC7-44BF-848E-C6B50EF062A3}" srcOrd="0" destOrd="0" presId="urn:microsoft.com/office/officeart/2005/8/layout/hierarchy6"/>
    <dgm:cxn modelId="{78409DF3-BAB7-4B6D-83D2-B87412D5A3C8}" type="presParOf" srcId="{787BE163-C4B2-40A0-B199-04D4A0E62589}" destId="{99240056-FF0C-496C-AF4C-A8CC62C3EA13}" srcOrd="1" destOrd="0" presId="urn:microsoft.com/office/officeart/2005/8/layout/hierarchy6"/>
    <dgm:cxn modelId="{3A194814-C867-4EF7-AC15-ACEC15BB66F5}" type="presParOf" srcId="{99240056-FF0C-496C-AF4C-A8CC62C3EA13}" destId="{978B8402-F507-4A01-83EB-A30F0741B9A8}" srcOrd="0" destOrd="0" presId="urn:microsoft.com/office/officeart/2005/8/layout/hierarchy6"/>
    <dgm:cxn modelId="{7CAC4B9B-451D-4BA7-985F-4E93A277D2EE}" type="presParOf" srcId="{99240056-FF0C-496C-AF4C-A8CC62C3EA13}" destId="{61E7F007-1500-4C19-9221-BE9E8EE64F98}" srcOrd="1" destOrd="0" presId="urn:microsoft.com/office/officeart/2005/8/layout/hierarchy6"/>
    <dgm:cxn modelId="{0FEBBA33-02CE-4C88-934A-287F25F32E0D}" type="presParOf" srcId="{1B5ECC09-62F9-4158-A2B9-FCBF793DB8D4}" destId="{C4E23AA0-B63C-4917-8521-721CD63B63D6}" srcOrd="2" destOrd="0" presId="urn:microsoft.com/office/officeart/2005/8/layout/hierarchy6"/>
    <dgm:cxn modelId="{7A30C3F1-C67A-4C5A-8D35-532143039EDA}" type="presParOf" srcId="{1B5ECC09-62F9-4158-A2B9-FCBF793DB8D4}" destId="{9D776DB7-5378-4D26-AC38-85D69982BBFC}" srcOrd="3" destOrd="0" presId="urn:microsoft.com/office/officeart/2005/8/layout/hierarchy6"/>
    <dgm:cxn modelId="{32286344-D454-476A-BB54-C283EF920680}" type="presParOf" srcId="{9D776DB7-5378-4D26-AC38-85D69982BBFC}" destId="{98B53E59-2932-4482-A564-1D9E63950BC6}" srcOrd="0" destOrd="0" presId="urn:microsoft.com/office/officeart/2005/8/layout/hierarchy6"/>
    <dgm:cxn modelId="{EDA0461C-4517-4F69-9AB4-FC117A4791CB}" type="presParOf" srcId="{9D776DB7-5378-4D26-AC38-85D69982BBFC}" destId="{42684589-2AAD-40D1-BCF9-D63EA0386634}" srcOrd="1" destOrd="0" presId="urn:microsoft.com/office/officeart/2005/8/layout/hierarchy6"/>
    <dgm:cxn modelId="{C1622FDA-EC88-4B82-B904-10EB60819143}" type="presParOf" srcId="{42684589-2AAD-40D1-BCF9-D63EA0386634}" destId="{8B5A7DAC-C2B3-405A-A3FC-A67744DF095D}" srcOrd="0" destOrd="0" presId="urn:microsoft.com/office/officeart/2005/8/layout/hierarchy6"/>
    <dgm:cxn modelId="{6B631198-787A-420D-9391-0EF3ECB9F8DE}" type="presParOf" srcId="{42684589-2AAD-40D1-BCF9-D63EA0386634}" destId="{6D57703C-463B-475E-A2F5-2F43806B535B}" srcOrd="1" destOrd="0" presId="urn:microsoft.com/office/officeart/2005/8/layout/hierarchy6"/>
    <dgm:cxn modelId="{9B98222B-182A-49D1-9A40-1560AF300870}" type="presParOf" srcId="{6D57703C-463B-475E-A2F5-2F43806B535B}" destId="{E9296AE7-8FCA-4012-90C5-045461F18F1E}" srcOrd="0" destOrd="0" presId="urn:microsoft.com/office/officeart/2005/8/layout/hierarchy6"/>
    <dgm:cxn modelId="{C5F73539-3F4D-4368-95DB-024EBAE7B0EE}" type="presParOf" srcId="{6D57703C-463B-475E-A2F5-2F43806B535B}" destId="{54006170-D498-4411-8A07-8798AB045B8E}" srcOrd="1" destOrd="0" presId="urn:microsoft.com/office/officeart/2005/8/layout/hierarchy6"/>
    <dgm:cxn modelId="{20DEC64A-E6A8-48B8-BEBB-D59CAFDDFC47}" type="presParOf" srcId="{1B5ECC09-62F9-4158-A2B9-FCBF793DB8D4}" destId="{92472167-0962-42AA-B4E2-B71D65AC2816}" srcOrd="4" destOrd="0" presId="urn:microsoft.com/office/officeart/2005/8/layout/hierarchy6"/>
    <dgm:cxn modelId="{2FF6279A-A1C8-46AC-886F-E879EDD4FC36}" type="presParOf" srcId="{1B5ECC09-62F9-4158-A2B9-FCBF793DB8D4}" destId="{321865C4-6DA9-41A3-ABC7-97FE60F2AB71}" srcOrd="5" destOrd="0" presId="urn:microsoft.com/office/officeart/2005/8/layout/hierarchy6"/>
    <dgm:cxn modelId="{527AB40E-815A-4D5B-AE73-21E0048CBA04}" type="presParOf" srcId="{321865C4-6DA9-41A3-ABC7-97FE60F2AB71}" destId="{8271A551-40C2-46F9-BA95-56FB604FC10F}" srcOrd="0" destOrd="0" presId="urn:microsoft.com/office/officeart/2005/8/layout/hierarchy6"/>
    <dgm:cxn modelId="{E85C90F7-F8CF-4929-93C1-C3CF76D136D2}" type="presParOf" srcId="{321865C4-6DA9-41A3-ABC7-97FE60F2AB71}" destId="{D4C3CCCB-14FE-4ABA-82DC-BABBE24EE73A}" srcOrd="1" destOrd="0" presId="urn:microsoft.com/office/officeart/2005/8/layout/hierarchy6"/>
    <dgm:cxn modelId="{CD3D4B51-5E15-4E7B-B5C5-C6975AF159E0}" type="presParOf" srcId="{D4C3CCCB-14FE-4ABA-82DC-BABBE24EE73A}" destId="{0EC124F1-8F1D-40A4-A178-03D842832529}" srcOrd="0" destOrd="0" presId="urn:microsoft.com/office/officeart/2005/8/layout/hierarchy6"/>
    <dgm:cxn modelId="{641F0CE5-B3CB-469D-A08B-7CFA8D58B3F1}" type="presParOf" srcId="{D4C3CCCB-14FE-4ABA-82DC-BABBE24EE73A}" destId="{24721759-709E-4805-9A77-8F7EF55CFCAA}" srcOrd="1" destOrd="0" presId="urn:microsoft.com/office/officeart/2005/8/layout/hierarchy6"/>
    <dgm:cxn modelId="{8958A63C-1064-4497-BB76-809C5B554F8F}" type="presParOf" srcId="{24721759-709E-4805-9A77-8F7EF55CFCAA}" destId="{022F4C60-FE1C-4E35-A6AE-F17AFFDAC462}" srcOrd="0" destOrd="0" presId="urn:microsoft.com/office/officeart/2005/8/layout/hierarchy6"/>
    <dgm:cxn modelId="{3E54AF5B-1A56-4C1F-BE35-7667D08BBDC0}" type="presParOf" srcId="{24721759-709E-4805-9A77-8F7EF55CFCAA}" destId="{D85C0C57-9D79-4B36-AD24-2CA5B54C7141}" srcOrd="1" destOrd="0" presId="urn:microsoft.com/office/officeart/2005/8/layout/hierarchy6"/>
    <dgm:cxn modelId="{175186F3-B678-420A-9BD3-33A66F920191}" type="presParOf" srcId="{AE5BA312-3F03-453B-B0F7-CBBA603185FD}" destId="{105B4D56-1E82-49BF-88A8-EA2E9FD500C2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2AC060-1862-4CE7-8F57-5EA1E5AED959}" type="doc">
      <dgm:prSet loTypeId="urn:microsoft.com/office/officeart/2005/8/layout/hierarchy6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4A8123C-2E55-4C21-9AEE-B88474029859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Criptorchidismo acquisito</a:t>
          </a:r>
          <a:endParaRPr lang="it-IT" sz="1500" b="1" dirty="0"/>
        </a:p>
      </dgm:t>
    </dgm:pt>
    <dgm:pt modelId="{02175745-2FD9-4DC5-9908-4004B0BAF1BC}" type="parTrans" cxnId="{79823B8E-283A-406E-9F9D-BE37DCED46E6}">
      <dgm:prSet/>
      <dgm:spPr/>
      <dgm:t>
        <a:bodyPr/>
        <a:lstStyle/>
        <a:p>
          <a:endParaRPr lang="it-IT" sz="1500" b="1"/>
        </a:p>
      </dgm:t>
    </dgm:pt>
    <dgm:pt modelId="{7E6D3710-EFE2-4DAB-973A-3493C7E674D8}" type="sibTrans" cxnId="{79823B8E-283A-406E-9F9D-BE37DCED46E6}">
      <dgm:prSet/>
      <dgm:spPr/>
      <dgm:t>
        <a:bodyPr/>
        <a:lstStyle/>
        <a:p>
          <a:endParaRPr lang="it-IT" sz="1500" b="1"/>
        </a:p>
      </dgm:t>
    </dgm:pt>
    <dgm:pt modelId="{BBD6FEC3-54AB-4D67-9806-E7B532435DBA}">
      <dgm:prSet phldrT="[Testo]" custT="1"/>
      <dgm:spPr>
        <a:solidFill>
          <a:srgbClr val="0000CC"/>
        </a:solidFill>
        <a:ln>
          <a:solidFill>
            <a:srgbClr val="0000CC"/>
          </a:solidFill>
        </a:ln>
      </dgm:spPr>
      <dgm:t>
        <a:bodyPr/>
        <a:lstStyle/>
        <a:p>
          <a:r>
            <a:rPr lang="it-IT" sz="1500" b="1" dirty="0" smtClean="0"/>
            <a:t>Testicoli in sede scrotale alta</a:t>
          </a:r>
          <a:endParaRPr lang="it-IT" sz="1500" b="1" dirty="0"/>
        </a:p>
      </dgm:t>
    </dgm:pt>
    <dgm:pt modelId="{35C64619-CDED-4C77-BD93-0A26193DFBF0}" type="parTrans" cxnId="{6ECA3C97-A1B6-46BF-B754-AEF4F24E64C8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 b="1"/>
        </a:p>
      </dgm:t>
    </dgm:pt>
    <dgm:pt modelId="{FE10C48E-046C-4455-A205-71E40037F0C8}" type="sibTrans" cxnId="{6ECA3C97-A1B6-46BF-B754-AEF4F24E64C8}">
      <dgm:prSet/>
      <dgm:spPr/>
      <dgm:t>
        <a:bodyPr/>
        <a:lstStyle/>
        <a:p>
          <a:endParaRPr lang="it-IT" sz="1500" b="1"/>
        </a:p>
      </dgm:t>
    </dgm:pt>
    <dgm:pt modelId="{2CA897BE-A8E0-42D4-83B3-8A2D5A07E878}">
      <dgm:prSet custT="1"/>
      <dgm:spPr>
        <a:solidFill>
          <a:srgbClr val="0000CC"/>
        </a:solidFill>
      </dgm:spPr>
      <dgm:t>
        <a:bodyPr/>
        <a:lstStyle/>
        <a:p>
          <a:r>
            <a:rPr lang="it-IT" sz="1500" b="1" dirty="0" smtClean="0"/>
            <a:t>Testicoli non in sede scrotale</a:t>
          </a:r>
          <a:endParaRPr lang="it-IT" sz="1500" b="1" dirty="0"/>
        </a:p>
      </dgm:t>
    </dgm:pt>
    <dgm:pt modelId="{D4A2BBA7-2108-4D54-B7B6-B02D318DB29B}" type="parTrans" cxnId="{241E612A-48A1-422E-825F-344280952E5E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/>
        </a:p>
      </dgm:t>
    </dgm:pt>
    <dgm:pt modelId="{58AF7013-676C-4370-96EB-0328AABAE9A0}" type="sibTrans" cxnId="{241E612A-48A1-422E-825F-344280952E5E}">
      <dgm:prSet/>
      <dgm:spPr/>
      <dgm:t>
        <a:bodyPr/>
        <a:lstStyle/>
        <a:p>
          <a:endParaRPr lang="it-IT" sz="1500"/>
        </a:p>
      </dgm:t>
    </dgm:pt>
    <dgm:pt modelId="{D82912C6-841A-4B8E-9AE2-6AE537041033}">
      <dgm:prSet custT="1"/>
      <dgm:spPr>
        <a:solidFill>
          <a:srgbClr val="0000CC"/>
        </a:solidFill>
      </dgm:spPr>
      <dgm:t>
        <a:bodyPr/>
        <a:lstStyle/>
        <a:p>
          <a:r>
            <a:rPr lang="it-IT" sz="1500" b="1" dirty="0" smtClean="0"/>
            <a:t>Accurato follow-up</a:t>
          </a:r>
          <a:endParaRPr lang="it-IT" sz="1500" dirty="0"/>
        </a:p>
      </dgm:t>
    </dgm:pt>
    <dgm:pt modelId="{8594D362-8D37-4A9F-8B69-8F944CA543DE}" type="parTrans" cxnId="{DDB453DB-7413-4855-8D57-AD88C2795547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/>
        </a:p>
      </dgm:t>
    </dgm:pt>
    <dgm:pt modelId="{31D27A31-255E-44E4-8AAD-0212BD0C3D06}" type="sibTrans" cxnId="{DDB453DB-7413-4855-8D57-AD88C2795547}">
      <dgm:prSet/>
      <dgm:spPr/>
      <dgm:t>
        <a:bodyPr/>
        <a:lstStyle/>
        <a:p>
          <a:endParaRPr lang="it-IT" sz="1500"/>
        </a:p>
      </dgm:t>
    </dgm:pt>
    <dgm:pt modelId="{6CCAE7E2-AFF4-40BD-8976-788FBE8F1E48}">
      <dgm:prSet custT="1"/>
      <dgm:spPr>
        <a:solidFill>
          <a:srgbClr val="0000CC"/>
        </a:solidFill>
      </dgm:spPr>
      <dgm:t>
        <a:bodyPr/>
        <a:lstStyle/>
        <a:p>
          <a:r>
            <a:rPr lang="it-IT" sz="1500" b="1" dirty="0" err="1" smtClean="0"/>
            <a:t>Orchidopessi</a:t>
          </a:r>
          <a:endParaRPr lang="it-IT" sz="1500" dirty="0"/>
        </a:p>
      </dgm:t>
    </dgm:pt>
    <dgm:pt modelId="{2FC32719-EAEA-49C7-8BDF-62FA862EF41F}" type="sibTrans" cxnId="{CC8C418C-BBE7-4EED-A3CD-8AE0AE4BB8A9}">
      <dgm:prSet/>
      <dgm:spPr/>
      <dgm:t>
        <a:bodyPr/>
        <a:lstStyle/>
        <a:p>
          <a:endParaRPr lang="it-IT" sz="1500"/>
        </a:p>
      </dgm:t>
    </dgm:pt>
    <dgm:pt modelId="{14A15350-F0C9-4555-9FCA-4731D3039907}" type="parTrans" cxnId="{CC8C418C-BBE7-4EED-A3CD-8AE0AE4BB8A9}">
      <dgm:prSet/>
      <dgm:spPr>
        <a:ln w="76200">
          <a:solidFill>
            <a:srgbClr val="0000CC"/>
          </a:solidFill>
        </a:ln>
      </dgm:spPr>
      <dgm:t>
        <a:bodyPr/>
        <a:lstStyle/>
        <a:p>
          <a:endParaRPr lang="it-IT" sz="1500"/>
        </a:p>
      </dgm:t>
    </dgm:pt>
    <dgm:pt modelId="{AE5BA312-3F03-453B-B0F7-CBBA603185FD}" type="pres">
      <dgm:prSet presAssocID="{822AC060-1862-4CE7-8F57-5EA1E5AED95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63C85447-A5F5-4E93-B8A3-FF4E8C55841B}" type="pres">
      <dgm:prSet presAssocID="{822AC060-1862-4CE7-8F57-5EA1E5AED959}" presName="hierFlow" presStyleCnt="0"/>
      <dgm:spPr/>
    </dgm:pt>
    <dgm:pt modelId="{15068C1E-2FAD-4792-8C28-05F51DA6D103}" type="pres">
      <dgm:prSet presAssocID="{822AC060-1862-4CE7-8F57-5EA1E5AED95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80226041-9379-4ECA-A943-9CD0EB1E1D96}" type="pres">
      <dgm:prSet presAssocID="{C4A8123C-2E55-4C21-9AEE-B88474029859}" presName="Name14" presStyleCnt="0"/>
      <dgm:spPr/>
    </dgm:pt>
    <dgm:pt modelId="{675F749D-AA17-4CB6-9E05-B0283A6A452C}" type="pres">
      <dgm:prSet presAssocID="{C4A8123C-2E55-4C21-9AEE-B88474029859}" presName="level1Shape" presStyleLbl="node0" presStyleIdx="0" presStyleCnt="1" custScaleX="71744" custScaleY="45030" custLinFactNeighborX="-2572" custLinFactNeighborY="0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757E10CF-F240-4303-BE56-5C34D135A75E}" type="pres">
      <dgm:prSet presAssocID="{C4A8123C-2E55-4C21-9AEE-B88474029859}" presName="hierChild2" presStyleCnt="0"/>
      <dgm:spPr/>
    </dgm:pt>
    <dgm:pt modelId="{956CB66E-5DF8-4292-8CCF-A849C2FFED9B}" type="pres">
      <dgm:prSet presAssocID="{35C64619-CDED-4C77-BD93-0A26193DFBF0}" presName="Name19" presStyleLbl="parChTrans1D2" presStyleIdx="0" presStyleCnt="2"/>
      <dgm:spPr/>
      <dgm:t>
        <a:bodyPr/>
        <a:lstStyle/>
        <a:p>
          <a:endParaRPr lang="it-IT"/>
        </a:p>
      </dgm:t>
    </dgm:pt>
    <dgm:pt modelId="{7EF1E08A-702F-4884-9CB8-D2BED8CC9A05}" type="pres">
      <dgm:prSet presAssocID="{BBD6FEC3-54AB-4D67-9806-E7B532435DBA}" presName="Name21" presStyleCnt="0"/>
      <dgm:spPr/>
    </dgm:pt>
    <dgm:pt modelId="{BC581085-2E96-4A77-8576-09C09AC37932}" type="pres">
      <dgm:prSet presAssocID="{BBD6FEC3-54AB-4D67-9806-E7B532435DBA}" presName="level2Shape" presStyleLbl="node2" presStyleIdx="0" presStyleCnt="2" custScaleX="52568" custScaleY="52862"/>
      <dgm:spPr/>
      <dgm:t>
        <a:bodyPr/>
        <a:lstStyle/>
        <a:p>
          <a:endParaRPr lang="it-IT"/>
        </a:p>
      </dgm:t>
    </dgm:pt>
    <dgm:pt modelId="{1B5ECC09-62F9-4158-A2B9-FCBF793DB8D4}" type="pres">
      <dgm:prSet presAssocID="{BBD6FEC3-54AB-4D67-9806-E7B532435DBA}" presName="hierChild3" presStyleCnt="0"/>
      <dgm:spPr/>
    </dgm:pt>
    <dgm:pt modelId="{2A4CB0CD-EC2E-4F5F-8627-662FC1CAFAFF}" type="pres">
      <dgm:prSet presAssocID="{8594D362-8D37-4A9F-8B69-8F944CA543DE}" presName="Name19" presStyleLbl="parChTrans1D3" presStyleIdx="0" presStyleCnt="2"/>
      <dgm:spPr/>
      <dgm:t>
        <a:bodyPr/>
        <a:lstStyle/>
        <a:p>
          <a:endParaRPr lang="it-IT"/>
        </a:p>
      </dgm:t>
    </dgm:pt>
    <dgm:pt modelId="{9A7EC758-E2BC-4526-BEFB-CE8B36DB8AAA}" type="pres">
      <dgm:prSet presAssocID="{D82912C6-841A-4B8E-9AE2-6AE537041033}" presName="Name21" presStyleCnt="0"/>
      <dgm:spPr/>
    </dgm:pt>
    <dgm:pt modelId="{3637282A-9DCB-4EFB-BEC8-59441046B8AA}" type="pres">
      <dgm:prSet presAssocID="{D82912C6-841A-4B8E-9AE2-6AE537041033}" presName="level2Shape" presStyleLbl="node3" presStyleIdx="0" presStyleCnt="2" custScaleX="44592" custScaleY="42706"/>
      <dgm:spPr/>
      <dgm:t>
        <a:bodyPr/>
        <a:lstStyle/>
        <a:p>
          <a:endParaRPr lang="it-IT"/>
        </a:p>
      </dgm:t>
    </dgm:pt>
    <dgm:pt modelId="{EDB55F1C-281B-4555-BBE5-DB73211B4708}" type="pres">
      <dgm:prSet presAssocID="{D82912C6-841A-4B8E-9AE2-6AE537041033}" presName="hierChild3" presStyleCnt="0"/>
      <dgm:spPr/>
    </dgm:pt>
    <dgm:pt modelId="{A56CF2C4-BB94-4E79-8010-696B5E8A3970}" type="pres">
      <dgm:prSet presAssocID="{D4A2BBA7-2108-4D54-B7B6-B02D318DB29B}" presName="Name19" presStyleLbl="parChTrans1D2" presStyleIdx="1" presStyleCnt="2"/>
      <dgm:spPr/>
      <dgm:t>
        <a:bodyPr/>
        <a:lstStyle/>
        <a:p>
          <a:endParaRPr lang="it-IT"/>
        </a:p>
      </dgm:t>
    </dgm:pt>
    <dgm:pt modelId="{70AA83CA-B808-4B2F-A9EF-455A7B9202D4}" type="pres">
      <dgm:prSet presAssocID="{2CA897BE-A8E0-42D4-83B3-8A2D5A07E878}" presName="Name21" presStyleCnt="0"/>
      <dgm:spPr/>
    </dgm:pt>
    <dgm:pt modelId="{23FEC41B-9F81-4584-9DF9-42681260F515}" type="pres">
      <dgm:prSet presAssocID="{2CA897BE-A8E0-42D4-83B3-8A2D5A07E878}" presName="level2Shape" presStyleLbl="node2" presStyleIdx="1" presStyleCnt="2" custScaleX="50679" custScaleY="52862" custLinFactNeighborX="-4973"/>
      <dgm:spPr/>
      <dgm:t>
        <a:bodyPr/>
        <a:lstStyle/>
        <a:p>
          <a:endParaRPr lang="it-IT"/>
        </a:p>
      </dgm:t>
    </dgm:pt>
    <dgm:pt modelId="{EA56DA0B-C54A-4A10-8ABD-FC02DF6A31C6}" type="pres">
      <dgm:prSet presAssocID="{2CA897BE-A8E0-42D4-83B3-8A2D5A07E878}" presName="hierChild3" presStyleCnt="0"/>
      <dgm:spPr/>
    </dgm:pt>
    <dgm:pt modelId="{64C360EC-205C-4F5C-AC38-ACE8D679E927}" type="pres">
      <dgm:prSet presAssocID="{14A15350-F0C9-4555-9FCA-4731D3039907}" presName="Name19" presStyleLbl="parChTrans1D3" presStyleIdx="1" presStyleCnt="2"/>
      <dgm:spPr/>
      <dgm:t>
        <a:bodyPr/>
        <a:lstStyle/>
        <a:p>
          <a:endParaRPr lang="it-IT"/>
        </a:p>
      </dgm:t>
    </dgm:pt>
    <dgm:pt modelId="{5C4592E2-33AD-47DD-98D4-E09D561923C8}" type="pres">
      <dgm:prSet presAssocID="{6CCAE7E2-AFF4-40BD-8976-788FBE8F1E48}" presName="Name21" presStyleCnt="0"/>
      <dgm:spPr/>
    </dgm:pt>
    <dgm:pt modelId="{EE646249-E625-42C7-B74F-07C5B62D5B87}" type="pres">
      <dgm:prSet presAssocID="{6CCAE7E2-AFF4-40BD-8976-788FBE8F1E48}" presName="level2Shape" presStyleLbl="node3" presStyleIdx="1" presStyleCnt="2" custScaleX="59356" custScaleY="43488" custLinFactNeighborX="-5134"/>
      <dgm:spPr/>
      <dgm:t>
        <a:bodyPr/>
        <a:lstStyle/>
        <a:p>
          <a:endParaRPr lang="it-IT"/>
        </a:p>
      </dgm:t>
    </dgm:pt>
    <dgm:pt modelId="{1CB04F54-8570-4EFF-B50D-106014BCD6A1}" type="pres">
      <dgm:prSet presAssocID="{6CCAE7E2-AFF4-40BD-8976-788FBE8F1E48}" presName="hierChild3" presStyleCnt="0"/>
      <dgm:spPr/>
    </dgm:pt>
    <dgm:pt modelId="{105B4D56-1E82-49BF-88A8-EA2E9FD500C2}" type="pres">
      <dgm:prSet presAssocID="{822AC060-1862-4CE7-8F57-5EA1E5AED959}" presName="bgShapesFlow" presStyleCnt="0"/>
      <dgm:spPr/>
    </dgm:pt>
  </dgm:ptLst>
  <dgm:cxnLst>
    <dgm:cxn modelId="{6ECA3C97-A1B6-46BF-B754-AEF4F24E64C8}" srcId="{C4A8123C-2E55-4C21-9AEE-B88474029859}" destId="{BBD6FEC3-54AB-4D67-9806-E7B532435DBA}" srcOrd="0" destOrd="0" parTransId="{35C64619-CDED-4C77-BD93-0A26193DFBF0}" sibTransId="{FE10C48E-046C-4455-A205-71E40037F0C8}"/>
    <dgm:cxn modelId="{200294A0-2BFF-4AB9-8A2E-421090B218B1}" type="presOf" srcId="{D4A2BBA7-2108-4D54-B7B6-B02D318DB29B}" destId="{A56CF2C4-BB94-4E79-8010-696B5E8A3970}" srcOrd="0" destOrd="0" presId="urn:microsoft.com/office/officeart/2005/8/layout/hierarchy6"/>
    <dgm:cxn modelId="{79823B8E-283A-406E-9F9D-BE37DCED46E6}" srcId="{822AC060-1862-4CE7-8F57-5EA1E5AED959}" destId="{C4A8123C-2E55-4C21-9AEE-B88474029859}" srcOrd="0" destOrd="0" parTransId="{02175745-2FD9-4DC5-9908-4004B0BAF1BC}" sibTransId="{7E6D3710-EFE2-4DAB-973A-3493C7E674D8}"/>
    <dgm:cxn modelId="{B9495AD9-1E32-48F2-872D-F96994B76DF5}" type="presOf" srcId="{C4A8123C-2E55-4C21-9AEE-B88474029859}" destId="{675F749D-AA17-4CB6-9E05-B0283A6A452C}" srcOrd="0" destOrd="0" presId="urn:microsoft.com/office/officeart/2005/8/layout/hierarchy6"/>
    <dgm:cxn modelId="{257830B6-E506-42F7-B32C-05540C0F98CD}" type="presOf" srcId="{35C64619-CDED-4C77-BD93-0A26193DFBF0}" destId="{956CB66E-5DF8-4292-8CCF-A849C2FFED9B}" srcOrd="0" destOrd="0" presId="urn:microsoft.com/office/officeart/2005/8/layout/hierarchy6"/>
    <dgm:cxn modelId="{CC8C418C-BBE7-4EED-A3CD-8AE0AE4BB8A9}" srcId="{2CA897BE-A8E0-42D4-83B3-8A2D5A07E878}" destId="{6CCAE7E2-AFF4-40BD-8976-788FBE8F1E48}" srcOrd="0" destOrd="0" parTransId="{14A15350-F0C9-4555-9FCA-4731D3039907}" sibTransId="{2FC32719-EAEA-49C7-8BDF-62FA862EF41F}"/>
    <dgm:cxn modelId="{653E1084-ECDE-471F-A33C-265150CFA77E}" type="presOf" srcId="{8594D362-8D37-4A9F-8B69-8F944CA543DE}" destId="{2A4CB0CD-EC2E-4F5F-8627-662FC1CAFAFF}" srcOrd="0" destOrd="0" presId="urn:microsoft.com/office/officeart/2005/8/layout/hierarchy6"/>
    <dgm:cxn modelId="{67161EFD-7224-4073-BED6-DE8E7640C5E8}" type="presOf" srcId="{BBD6FEC3-54AB-4D67-9806-E7B532435DBA}" destId="{BC581085-2E96-4A77-8576-09C09AC37932}" srcOrd="0" destOrd="0" presId="urn:microsoft.com/office/officeart/2005/8/layout/hierarchy6"/>
    <dgm:cxn modelId="{E335457F-2889-4A54-9676-058364919297}" type="presOf" srcId="{6CCAE7E2-AFF4-40BD-8976-788FBE8F1E48}" destId="{EE646249-E625-42C7-B74F-07C5B62D5B87}" srcOrd="0" destOrd="0" presId="urn:microsoft.com/office/officeart/2005/8/layout/hierarchy6"/>
    <dgm:cxn modelId="{97E56656-E7EA-496B-99A2-BCE8B2FA2B9B}" type="presOf" srcId="{2CA897BE-A8E0-42D4-83B3-8A2D5A07E878}" destId="{23FEC41B-9F81-4584-9DF9-42681260F515}" srcOrd="0" destOrd="0" presId="urn:microsoft.com/office/officeart/2005/8/layout/hierarchy6"/>
    <dgm:cxn modelId="{E33D96AF-28A3-41DB-8DE0-AD1324B8B525}" type="presOf" srcId="{D82912C6-841A-4B8E-9AE2-6AE537041033}" destId="{3637282A-9DCB-4EFB-BEC8-59441046B8AA}" srcOrd="0" destOrd="0" presId="urn:microsoft.com/office/officeart/2005/8/layout/hierarchy6"/>
    <dgm:cxn modelId="{241E612A-48A1-422E-825F-344280952E5E}" srcId="{C4A8123C-2E55-4C21-9AEE-B88474029859}" destId="{2CA897BE-A8E0-42D4-83B3-8A2D5A07E878}" srcOrd="1" destOrd="0" parTransId="{D4A2BBA7-2108-4D54-B7B6-B02D318DB29B}" sibTransId="{58AF7013-676C-4370-96EB-0328AABAE9A0}"/>
    <dgm:cxn modelId="{DDB453DB-7413-4855-8D57-AD88C2795547}" srcId="{BBD6FEC3-54AB-4D67-9806-E7B532435DBA}" destId="{D82912C6-841A-4B8E-9AE2-6AE537041033}" srcOrd="0" destOrd="0" parTransId="{8594D362-8D37-4A9F-8B69-8F944CA543DE}" sibTransId="{31D27A31-255E-44E4-8AAD-0212BD0C3D06}"/>
    <dgm:cxn modelId="{33EB2B41-4950-4365-A7FC-D2D88AE9A4D1}" type="presOf" srcId="{14A15350-F0C9-4555-9FCA-4731D3039907}" destId="{64C360EC-205C-4F5C-AC38-ACE8D679E927}" srcOrd="0" destOrd="0" presId="urn:microsoft.com/office/officeart/2005/8/layout/hierarchy6"/>
    <dgm:cxn modelId="{F0412D9D-C04C-4C97-B42E-E595F2CB26EC}" type="presOf" srcId="{822AC060-1862-4CE7-8F57-5EA1E5AED959}" destId="{AE5BA312-3F03-453B-B0F7-CBBA603185FD}" srcOrd="0" destOrd="0" presId="urn:microsoft.com/office/officeart/2005/8/layout/hierarchy6"/>
    <dgm:cxn modelId="{1E01B6F6-39B4-418C-8BC0-66D70AA18C9C}" type="presParOf" srcId="{AE5BA312-3F03-453B-B0F7-CBBA603185FD}" destId="{63C85447-A5F5-4E93-B8A3-FF4E8C55841B}" srcOrd="0" destOrd="0" presId="urn:microsoft.com/office/officeart/2005/8/layout/hierarchy6"/>
    <dgm:cxn modelId="{156CD1ED-F4B8-4E3D-93AB-2328544283F1}" type="presParOf" srcId="{63C85447-A5F5-4E93-B8A3-FF4E8C55841B}" destId="{15068C1E-2FAD-4792-8C28-05F51DA6D103}" srcOrd="0" destOrd="0" presId="urn:microsoft.com/office/officeart/2005/8/layout/hierarchy6"/>
    <dgm:cxn modelId="{A0DD1AE1-7360-40A9-8FAF-0EB66881AB80}" type="presParOf" srcId="{15068C1E-2FAD-4792-8C28-05F51DA6D103}" destId="{80226041-9379-4ECA-A943-9CD0EB1E1D96}" srcOrd="0" destOrd="0" presId="urn:microsoft.com/office/officeart/2005/8/layout/hierarchy6"/>
    <dgm:cxn modelId="{1A7CCDB6-B8C8-4C62-BA81-1A824031F1BE}" type="presParOf" srcId="{80226041-9379-4ECA-A943-9CD0EB1E1D96}" destId="{675F749D-AA17-4CB6-9E05-B0283A6A452C}" srcOrd="0" destOrd="0" presId="urn:microsoft.com/office/officeart/2005/8/layout/hierarchy6"/>
    <dgm:cxn modelId="{F1BEE39F-FCFD-476B-9FC8-1A018CB4B427}" type="presParOf" srcId="{80226041-9379-4ECA-A943-9CD0EB1E1D96}" destId="{757E10CF-F240-4303-BE56-5C34D135A75E}" srcOrd="1" destOrd="0" presId="urn:microsoft.com/office/officeart/2005/8/layout/hierarchy6"/>
    <dgm:cxn modelId="{3AD42E7F-2273-4249-AF1A-47C24CB6BB2E}" type="presParOf" srcId="{757E10CF-F240-4303-BE56-5C34D135A75E}" destId="{956CB66E-5DF8-4292-8CCF-A849C2FFED9B}" srcOrd="0" destOrd="0" presId="urn:microsoft.com/office/officeart/2005/8/layout/hierarchy6"/>
    <dgm:cxn modelId="{DED485F4-B50D-4A1B-84FB-1AD61BCCD533}" type="presParOf" srcId="{757E10CF-F240-4303-BE56-5C34D135A75E}" destId="{7EF1E08A-702F-4884-9CB8-D2BED8CC9A05}" srcOrd="1" destOrd="0" presId="urn:microsoft.com/office/officeart/2005/8/layout/hierarchy6"/>
    <dgm:cxn modelId="{9234806E-22E3-4D9A-8D92-2CD39DDC3266}" type="presParOf" srcId="{7EF1E08A-702F-4884-9CB8-D2BED8CC9A05}" destId="{BC581085-2E96-4A77-8576-09C09AC37932}" srcOrd="0" destOrd="0" presId="urn:microsoft.com/office/officeart/2005/8/layout/hierarchy6"/>
    <dgm:cxn modelId="{1AB73E8F-46E3-43E8-B820-A91A9D319D7A}" type="presParOf" srcId="{7EF1E08A-702F-4884-9CB8-D2BED8CC9A05}" destId="{1B5ECC09-62F9-4158-A2B9-FCBF793DB8D4}" srcOrd="1" destOrd="0" presId="urn:microsoft.com/office/officeart/2005/8/layout/hierarchy6"/>
    <dgm:cxn modelId="{D6E19F88-4761-4934-B32B-8D53069A38D4}" type="presParOf" srcId="{1B5ECC09-62F9-4158-A2B9-FCBF793DB8D4}" destId="{2A4CB0CD-EC2E-4F5F-8627-662FC1CAFAFF}" srcOrd="0" destOrd="0" presId="urn:microsoft.com/office/officeart/2005/8/layout/hierarchy6"/>
    <dgm:cxn modelId="{F03AE930-D684-46F2-886D-3D4CB544E10F}" type="presParOf" srcId="{1B5ECC09-62F9-4158-A2B9-FCBF793DB8D4}" destId="{9A7EC758-E2BC-4526-BEFB-CE8B36DB8AAA}" srcOrd="1" destOrd="0" presId="urn:microsoft.com/office/officeart/2005/8/layout/hierarchy6"/>
    <dgm:cxn modelId="{36AA7139-4D5D-4D72-8BF9-8D30BCAB4CC5}" type="presParOf" srcId="{9A7EC758-E2BC-4526-BEFB-CE8B36DB8AAA}" destId="{3637282A-9DCB-4EFB-BEC8-59441046B8AA}" srcOrd="0" destOrd="0" presId="urn:microsoft.com/office/officeart/2005/8/layout/hierarchy6"/>
    <dgm:cxn modelId="{F8C685BC-3071-437E-9624-54D9D8320172}" type="presParOf" srcId="{9A7EC758-E2BC-4526-BEFB-CE8B36DB8AAA}" destId="{EDB55F1C-281B-4555-BBE5-DB73211B4708}" srcOrd="1" destOrd="0" presId="urn:microsoft.com/office/officeart/2005/8/layout/hierarchy6"/>
    <dgm:cxn modelId="{A5C71C5F-622D-4835-8226-F9084CFDFE34}" type="presParOf" srcId="{757E10CF-F240-4303-BE56-5C34D135A75E}" destId="{A56CF2C4-BB94-4E79-8010-696B5E8A3970}" srcOrd="2" destOrd="0" presId="urn:microsoft.com/office/officeart/2005/8/layout/hierarchy6"/>
    <dgm:cxn modelId="{C5E48054-BFF5-4938-8DF8-6A50C045F16C}" type="presParOf" srcId="{757E10CF-F240-4303-BE56-5C34D135A75E}" destId="{70AA83CA-B808-4B2F-A9EF-455A7B9202D4}" srcOrd="3" destOrd="0" presId="urn:microsoft.com/office/officeart/2005/8/layout/hierarchy6"/>
    <dgm:cxn modelId="{44DE7DCB-3E09-4D6E-BA9C-4430B615D615}" type="presParOf" srcId="{70AA83CA-B808-4B2F-A9EF-455A7B9202D4}" destId="{23FEC41B-9F81-4584-9DF9-42681260F515}" srcOrd="0" destOrd="0" presId="urn:microsoft.com/office/officeart/2005/8/layout/hierarchy6"/>
    <dgm:cxn modelId="{3D77C504-454C-4BB2-BCF7-6681F851C38C}" type="presParOf" srcId="{70AA83CA-B808-4B2F-A9EF-455A7B9202D4}" destId="{EA56DA0B-C54A-4A10-8ABD-FC02DF6A31C6}" srcOrd="1" destOrd="0" presId="urn:microsoft.com/office/officeart/2005/8/layout/hierarchy6"/>
    <dgm:cxn modelId="{30B1FADA-EE37-41B7-A7DF-69D65266B178}" type="presParOf" srcId="{EA56DA0B-C54A-4A10-8ABD-FC02DF6A31C6}" destId="{64C360EC-205C-4F5C-AC38-ACE8D679E927}" srcOrd="0" destOrd="0" presId="urn:microsoft.com/office/officeart/2005/8/layout/hierarchy6"/>
    <dgm:cxn modelId="{DDEC083E-D2C5-44B5-8630-5EE6A92F1C73}" type="presParOf" srcId="{EA56DA0B-C54A-4A10-8ABD-FC02DF6A31C6}" destId="{5C4592E2-33AD-47DD-98D4-E09D561923C8}" srcOrd="1" destOrd="0" presId="urn:microsoft.com/office/officeart/2005/8/layout/hierarchy6"/>
    <dgm:cxn modelId="{15E100EE-D031-4E14-87D6-070BA5FFB59A}" type="presParOf" srcId="{5C4592E2-33AD-47DD-98D4-E09D561923C8}" destId="{EE646249-E625-42C7-B74F-07C5B62D5B87}" srcOrd="0" destOrd="0" presId="urn:microsoft.com/office/officeart/2005/8/layout/hierarchy6"/>
    <dgm:cxn modelId="{8D321AA9-B681-429A-B96D-3B1EC05963FD}" type="presParOf" srcId="{5C4592E2-33AD-47DD-98D4-E09D561923C8}" destId="{1CB04F54-8570-4EFF-B50D-106014BCD6A1}" srcOrd="1" destOrd="0" presId="urn:microsoft.com/office/officeart/2005/8/layout/hierarchy6"/>
    <dgm:cxn modelId="{041B9942-569A-432E-A54C-E02DA8B05129}" type="presParOf" srcId="{AE5BA312-3F03-453B-B0F7-CBBA603185FD}" destId="{105B4D56-1E82-49BF-88A8-EA2E9FD500C2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F749D-AA17-4CB6-9E05-B0283A6A452C}">
      <dsp:nvSpPr>
        <dsp:cNvPr id="0" name=""/>
        <dsp:cNvSpPr/>
      </dsp:nvSpPr>
      <dsp:spPr>
        <a:xfrm>
          <a:off x="1460545" y="769102"/>
          <a:ext cx="1744967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Criptorchidismo congenito</a:t>
          </a:r>
          <a:endParaRPr lang="it-IT" sz="1500" b="1" kern="1200" dirty="0"/>
        </a:p>
      </dsp:txBody>
      <dsp:txXfrm>
        <a:off x="1485545" y="794102"/>
        <a:ext cx="1694967" cy="803549"/>
      </dsp:txXfrm>
    </dsp:sp>
    <dsp:sp modelId="{956CB66E-5DF8-4292-8CCF-A849C2FFED9B}">
      <dsp:nvSpPr>
        <dsp:cNvPr id="0" name=""/>
        <dsp:cNvSpPr/>
      </dsp:nvSpPr>
      <dsp:spPr>
        <a:xfrm>
          <a:off x="2287308" y="1622652"/>
          <a:ext cx="91440" cy="341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419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81085-2E96-4A77-8576-09C09AC37932}">
      <dsp:nvSpPr>
        <dsp:cNvPr id="0" name=""/>
        <dsp:cNvSpPr/>
      </dsp:nvSpPr>
      <dsp:spPr>
        <a:xfrm>
          <a:off x="1612385" y="1964072"/>
          <a:ext cx="1441287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Rivalutazione a 12 settimane di vita</a:t>
          </a:r>
          <a:endParaRPr lang="it-IT" sz="1500" b="1" kern="1200" dirty="0"/>
        </a:p>
      </dsp:txBody>
      <dsp:txXfrm>
        <a:off x="1637385" y="1989072"/>
        <a:ext cx="1391287" cy="803549"/>
      </dsp:txXfrm>
    </dsp:sp>
    <dsp:sp modelId="{9A0E22D0-6692-400C-8846-8761E12AF9BC}">
      <dsp:nvSpPr>
        <dsp:cNvPr id="0" name=""/>
        <dsp:cNvSpPr/>
      </dsp:nvSpPr>
      <dsp:spPr>
        <a:xfrm>
          <a:off x="643627" y="2817622"/>
          <a:ext cx="1689401" cy="462453"/>
        </a:xfrm>
        <a:custGeom>
          <a:avLst/>
          <a:gdLst/>
          <a:ahLst/>
          <a:cxnLst/>
          <a:rect l="0" t="0" r="0" b="0"/>
          <a:pathLst>
            <a:path>
              <a:moveTo>
                <a:pt x="1689401" y="0"/>
              </a:moveTo>
              <a:lnTo>
                <a:pt x="1689401" y="231226"/>
              </a:lnTo>
              <a:lnTo>
                <a:pt x="0" y="231226"/>
              </a:lnTo>
              <a:lnTo>
                <a:pt x="0" y="462453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51600-DBEE-44BD-BBDB-33BDE63737BE}">
      <dsp:nvSpPr>
        <dsp:cNvPr id="0" name=""/>
        <dsp:cNvSpPr/>
      </dsp:nvSpPr>
      <dsp:spPr>
        <a:xfrm>
          <a:off x="3465" y="3280075"/>
          <a:ext cx="1280324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Testicoli in sede scrotale bassa</a:t>
          </a:r>
          <a:endParaRPr lang="it-IT" sz="1500" b="1" kern="1200" dirty="0"/>
        </a:p>
      </dsp:txBody>
      <dsp:txXfrm>
        <a:off x="28465" y="3305075"/>
        <a:ext cx="1230324" cy="803549"/>
      </dsp:txXfrm>
    </dsp:sp>
    <dsp:sp modelId="{79B7C02A-5DC7-44BF-848E-C6B50EF062A3}">
      <dsp:nvSpPr>
        <dsp:cNvPr id="0" name=""/>
        <dsp:cNvSpPr/>
      </dsp:nvSpPr>
      <dsp:spPr>
        <a:xfrm>
          <a:off x="597907" y="4133625"/>
          <a:ext cx="91440" cy="341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419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8B8402-F507-4A01-83EB-A30F0741B9A8}">
      <dsp:nvSpPr>
        <dsp:cNvPr id="0" name=""/>
        <dsp:cNvSpPr/>
      </dsp:nvSpPr>
      <dsp:spPr>
        <a:xfrm>
          <a:off x="3465" y="4475044"/>
          <a:ext cx="1280324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Follow-up periodico</a:t>
          </a:r>
          <a:endParaRPr lang="it-IT" sz="1500" b="1" kern="1200" dirty="0"/>
        </a:p>
      </dsp:txBody>
      <dsp:txXfrm>
        <a:off x="28465" y="4500044"/>
        <a:ext cx="1230324" cy="803549"/>
      </dsp:txXfrm>
    </dsp:sp>
    <dsp:sp modelId="{C4E23AA0-B63C-4917-8521-721CD63B63D6}">
      <dsp:nvSpPr>
        <dsp:cNvPr id="0" name=""/>
        <dsp:cNvSpPr/>
      </dsp:nvSpPr>
      <dsp:spPr>
        <a:xfrm>
          <a:off x="2286118" y="2817622"/>
          <a:ext cx="91440" cy="462453"/>
        </a:xfrm>
        <a:custGeom>
          <a:avLst/>
          <a:gdLst/>
          <a:ahLst/>
          <a:cxnLst/>
          <a:rect l="0" t="0" r="0" b="0"/>
          <a:pathLst>
            <a:path>
              <a:moveTo>
                <a:pt x="46910" y="0"/>
              </a:moveTo>
              <a:lnTo>
                <a:pt x="46910" y="231226"/>
              </a:lnTo>
              <a:lnTo>
                <a:pt x="45720" y="231226"/>
              </a:lnTo>
              <a:lnTo>
                <a:pt x="45720" y="462453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53E59-2932-4482-A564-1D9E63950BC6}">
      <dsp:nvSpPr>
        <dsp:cNvPr id="0" name=""/>
        <dsp:cNvSpPr/>
      </dsp:nvSpPr>
      <dsp:spPr>
        <a:xfrm>
          <a:off x="1691675" y="3280075"/>
          <a:ext cx="1280324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Testicoli in sede scrotale alta</a:t>
          </a:r>
          <a:endParaRPr lang="it-IT" sz="1500" b="1" kern="1200" dirty="0"/>
        </a:p>
      </dsp:txBody>
      <dsp:txXfrm>
        <a:off x="1716675" y="3305075"/>
        <a:ext cx="1230324" cy="803549"/>
      </dsp:txXfrm>
    </dsp:sp>
    <dsp:sp modelId="{8B5A7DAC-C2B3-405A-A3FC-A67744DF095D}">
      <dsp:nvSpPr>
        <dsp:cNvPr id="0" name=""/>
        <dsp:cNvSpPr/>
      </dsp:nvSpPr>
      <dsp:spPr>
        <a:xfrm>
          <a:off x="2286118" y="4133625"/>
          <a:ext cx="91440" cy="341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419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296AE7-8FCA-4012-90C5-045461F18F1E}">
      <dsp:nvSpPr>
        <dsp:cNvPr id="0" name=""/>
        <dsp:cNvSpPr/>
      </dsp:nvSpPr>
      <dsp:spPr>
        <a:xfrm>
          <a:off x="1691675" y="4475044"/>
          <a:ext cx="1280324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Accurato follow-up</a:t>
          </a:r>
          <a:endParaRPr lang="it-IT" sz="1500" b="1" kern="1200" dirty="0"/>
        </a:p>
      </dsp:txBody>
      <dsp:txXfrm>
        <a:off x="1716675" y="4500044"/>
        <a:ext cx="1230324" cy="803549"/>
      </dsp:txXfrm>
    </dsp:sp>
    <dsp:sp modelId="{92472167-0962-42AA-B4E2-B71D65AC2816}">
      <dsp:nvSpPr>
        <dsp:cNvPr id="0" name=""/>
        <dsp:cNvSpPr/>
      </dsp:nvSpPr>
      <dsp:spPr>
        <a:xfrm>
          <a:off x="2333028" y="2817622"/>
          <a:ext cx="1571304" cy="4624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1226"/>
              </a:lnTo>
              <a:lnTo>
                <a:pt x="1571304" y="231226"/>
              </a:lnTo>
              <a:lnTo>
                <a:pt x="1571304" y="462453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71A551-40C2-46F9-BA95-56FB604FC10F}">
      <dsp:nvSpPr>
        <dsp:cNvPr id="0" name=""/>
        <dsp:cNvSpPr/>
      </dsp:nvSpPr>
      <dsp:spPr>
        <a:xfrm>
          <a:off x="3264170" y="3280075"/>
          <a:ext cx="1280324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Testicoli non in sede scrotale</a:t>
          </a:r>
          <a:endParaRPr lang="it-IT" sz="1500" b="1" kern="1200" dirty="0"/>
        </a:p>
      </dsp:txBody>
      <dsp:txXfrm>
        <a:off x="3289170" y="3305075"/>
        <a:ext cx="1230324" cy="803549"/>
      </dsp:txXfrm>
    </dsp:sp>
    <dsp:sp modelId="{0EC124F1-8F1D-40A4-A178-03D842832529}">
      <dsp:nvSpPr>
        <dsp:cNvPr id="0" name=""/>
        <dsp:cNvSpPr/>
      </dsp:nvSpPr>
      <dsp:spPr>
        <a:xfrm>
          <a:off x="3858612" y="4133625"/>
          <a:ext cx="91440" cy="34141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1419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2F4C60-FE1C-4E35-A6AE-F17AFFDAC462}">
      <dsp:nvSpPr>
        <dsp:cNvPr id="0" name=""/>
        <dsp:cNvSpPr/>
      </dsp:nvSpPr>
      <dsp:spPr>
        <a:xfrm>
          <a:off x="3214212" y="4475044"/>
          <a:ext cx="1380241" cy="853549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err="1" smtClean="0"/>
            <a:t>Orchidopessi</a:t>
          </a:r>
          <a:endParaRPr lang="it-IT" sz="1500" b="1" kern="1200" dirty="0"/>
        </a:p>
      </dsp:txBody>
      <dsp:txXfrm>
        <a:off x="3239212" y="4500044"/>
        <a:ext cx="1330241" cy="8035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F749D-AA17-4CB6-9E05-B0283A6A452C}">
      <dsp:nvSpPr>
        <dsp:cNvPr id="0" name=""/>
        <dsp:cNvSpPr/>
      </dsp:nvSpPr>
      <dsp:spPr>
        <a:xfrm>
          <a:off x="1416106" y="1335011"/>
          <a:ext cx="2014143" cy="842782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Criptorchidismo acquisito</a:t>
          </a:r>
          <a:endParaRPr lang="it-IT" sz="1500" b="1" kern="1200" dirty="0"/>
        </a:p>
      </dsp:txBody>
      <dsp:txXfrm>
        <a:off x="1440790" y="1359695"/>
        <a:ext cx="1964775" cy="793414"/>
      </dsp:txXfrm>
    </dsp:sp>
    <dsp:sp modelId="{956CB66E-5DF8-4292-8CCF-A849C2FFED9B}">
      <dsp:nvSpPr>
        <dsp:cNvPr id="0" name=""/>
        <dsp:cNvSpPr/>
      </dsp:nvSpPr>
      <dsp:spPr>
        <a:xfrm>
          <a:off x="1357971" y="2177793"/>
          <a:ext cx="1065206" cy="748640"/>
        </a:xfrm>
        <a:custGeom>
          <a:avLst/>
          <a:gdLst/>
          <a:ahLst/>
          <a:cxnLst/>
          <a:rect l="0" t="0" r="0" b="0"/>
          <a:pathLst>
            <a:path>
              <a:moveTo>
                <a:pt x="1065206" y="0"/>
              </a:moveTo>
              <a:lnTo>
                <a:pt x="1065206" y="374320"/>
              </a:lnTo>
              <a:lnTo>
                <a:pt x="0" y="374320"/>
              </a:lnTo>
              <a:lnTo>
                <a:pt x="0" y="748640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581085-2E96-4A77-8576-09C09AC37932}">
      <dsp:nvSpPr>
        <dsp:cNvPr id="0" name=""/>
        <dsp:cNvSpPr/>
      </dsp:nvSpPr>
      <dsp:spPr>
        <a:xfrm>
          <a:off x="620074" y="2926434"/>
          <a:ext cx="1475795" cy="989366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solidFill>
            <a:srgbClr val="0000CC"/>
          </a:solidFill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Testicoli in sede scrotale alta</a:t>
          </a:r>
          <a:endParaRPr lang="it-IT" sz="1500" b="1" kern="1200" dirty="0"/>
        </a:p>
      </dsp:txBody>
      <dsp:txXfrm>
        <a:off x="649052" y="2955412"/>
        <a:ext cx="1417839" cy="931410"/>
      </dsp:txXfrm>
    </dsp:sp>
    <dsp:sp modelId="{2A4CB0CD-EC2E-4F5F-8627-662FC1CAFAFF}">
      <dsp:nvSpPr>
        <dsp:cNvPr id="0" name=""/>
        <dsp:cNvSpPr/>
      </dsp:nvSpPr>
      <dsp:spPr>
        <a:xfrm>
          <a:off x="1312251" y="3915801"/>
          <a:ext cx="91440" cy="74864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8640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37282A-9DCB-4EFB-BEC8-59441046B8AA}">
      <dsp:nvSpPr>
        <dsp:cNvPr id="0" name=""/>
        <dsp:cNvSpPr/>
      </dsp:nvSpPr>
      <dsp:spPr>
        <a:xfrm>
          <a:off x="732033" y="4664442"/>
          <a:ext cx="1251877" cy="799286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Accurato follow-up</a:t>
          </a:r>
          <a:endParaRPr lang="it-IT" sz="1500" kern="1200" dirty="0"/>
        </a:p>
      </dsp:txBody>
      <dsp:txXfrm>
        <a:off x="755443" y="4687852"/>
        <a:ext cx="1205057" cy="752466"/>
      </dsp:txXfrm>
    </dsp:sp>
    <dsp:sp modelId="{A56CF2C4-BB94-4E79-8010-696B5E8A3970}">
      <dsp:nvSpPr>
        <dsp:cNvPr id="0" name=""/>
        <dsp:cNvSpPr/>
      </dsp:nvSpPr>
      <dsp:spPr>
        <a:xfrm>
          <a:off x="2423177" y="2177793"/>
          <a:ext cx="1096522" cy="7486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4320"/>
              </a:lnTo>
              <a:lnTo>
                <a:pt x="1096522" y="374320"/>
              </a:lnTo>
              <a:lnTo>
                <a:pt x="1096522" y="748640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FEC41B-9F81-4584-9DF9-42681260F515}">
      <dsp:nvSpPr>
        <dsp:cNvPr id="0" name=""/>
        <dsp:cNvSpPr/>
      </dsp:nvSpPr>
      <dsp:spPr>
        <a:xfrm>
          <a:off x="2808318" y="2926434"/>
          <a:ext cx="1422763" cy="989366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smtClean="0"/>
            <a:t>Testicoli non in sede scrotale</a:t>
          </a:r>
          <a:endParaRPr lang="it-IT" sz="1500" b="1" kern="1200" dirty="0"/>
        </a:p>
      </dsp:txBody>
      <dsp:txXfrm>
        <a:off x="2837296" y="2955412"/>
        <a:ext cx="1364807" cy="931410"/>
      </dsp:txXfrm>
    </dsp:sp>
    <dsp:sp modelId="{64C360EC-205C-4F5C-AC38-ACE8D679E927}">
      <dsp:nvSpPr>
        <dsp:cNvPr id="0" name=""/>
        <dsp:cNvSpPr/>
      </dsp:nvSpPr>
      <dsp:spPr>
        <a:xfrm>
          <a:off x="3469460" y="3915801"/>
          <a:ext cx="91440" cy="748640"/>
        </a:xfrm>
        <a:custGeom>
          <a:avLst/>
          <a:gdLst/>
          <a:ahLst/>
          <a:cxnLst/>
          <a:rect l="0" t="0" r="0" b="0"/>
          <a:pathLst>
            <a:path>
              <a:moveTo>
                <a:pt x="50239" y="0"/>
              </a:moveTo>
              <a:lnTo>
                <a:pt x="50239" y="374320"/>
              </a:lnTo>
              <a:lnTo>
                <a:pt x="45720" y="374320"/>
              </a:lnTo>
              <a:lnTo>
                <a:pt x="45720" y="748640"/>
              </a:lnTo>
            </a:path>
          </a:pathLst>
        </a:custGeom>
        <a:noFill/>
        <a:ln w="76200" cap="flat" cmpd="sng" algn="ctr">
          <a:solidFill>
            <a:srgbClr val="0000CC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646249-E625-42C7-B74F-07C5B62D5B87}">
      <dsp:nvSpPr>
        <dsp:cNvPr id="0" name=""/>
        <dsp:cNvSpPr/>
      </dsp:nvSpPr>
      <dsp:spPr>
        <a:xfrm>
          <a:off x="2681999" y="4664442"/>
          <a:ext cx="1666362" cy="813922"/>
        </a:xfrm>
        <a:prstGeom prst="roundRect">
          <a:avLst>
            <a:gd name="adj" fmla="val 10000"/>
          </a:avLst>
        </a:prstGeom>
        <a:solidFill>
          <a:srgbClr val="0000CC"/>
        </a:solidFill>
        <a:ln>
          <a:noFill/>
        </a:ln>
        <a:effectLst>
          <a:outerShdw blurRad="40005" dist="22984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r"/>
        </a:scene3d>
        <a:sp3d prstMaterial="matte">
          <a:bevelT w="1905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500" b="1" kern="1200" dirty="0" err="1" smtClean="0"/>
            <a:t>Orchidopessi</a:t>
          </a:r>
          <a:endParaRPr lang="it-IT" sz="1500" kern="1200" dirty="0"/>
        </a:p>
      </dsp:txBody>
      <dsp:txXfrm>
        <a:off x="2705838" y="4688281"/>
        <a:ext cx="1618684" cy="766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BE379C-4D7C-4D76-88E7-F456C86925D6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B4E64C-AEFF-4731-80F3-B06BE9680394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215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1622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1622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1622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1162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aseline="0" dirty="0" smtClean="0"/>
              <a:t>  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aseline="0" dirty="0" smtClean="0"/>
              <a:t>  </a:t>
            </a:r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B4E64C-AEFF-4731-80F3-B06BE9680394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72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17/01/2017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09699" y="5301208"/>
            <a:ext cx="4419501" cy="1224136"/>
          </a:xfrm>
        </p:spPr>
        <p:txBody>
          <a:bodyPr>
            <a:normAutofit/>
          </a:bodyPr>
          <a:lstStyle/>
          <a:p>
            <a:r>
              <a:rPr lang="it-IT" sz="2000" b="1" dirty="0" smtClean="0">
                <a:solidFill>
                  <a:srgbClr val="002060"/>
                </a:solidFill>
              </a:rPr>
              <a:t>Tutor</a:t>
            </a:r>
          </a:p>
          <a:p>
            <a:r>
              <a:rPr lang="it-IT" sz="2000" b="1" dirty="0" smtClean="0">
                <a:solidFill>
                  <a:srgbClr val="002060"/>
                </a:solidFill>
              </a:rPr>
              <a:t>Prof.ssa </a:t>
            </a:r>
            <a:r>
              <a:rPr lang="it-IT" sz="2000" b="1" dirty="0" err="1" smtClean="0">
                <a:solidFill>
                  <a:srgbClr val="002060"/>
                </a:solidFill>
              </a:rPr>
              <a:t>Mariacarolina</a:t>
            </a:r>
            <a:r>
              <a:rPr lang="it-IT" sz="2000" b="1" dirty="0" smtClean="0">
                <a:solidFill>
                  <a:srgbClr val="002060"/>
                </a:solidFill>
              </a:rPr>
              <a:t> Salerno </a:t>
            </a:r>
          </a:p>
          <a:p>
            <a:r>
              <a:rPr lang="it-IT" sz="2000" b="1" dirty="0" smtClean="0">
                <a:solidFill>
                  <a:srgbClr val="002060"/>
                </a:solidFill>
              </a:rPr>
              <a:t>Prof. Ciro Esposito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97049" y="1556792"/>
            <a:ext cx="7175351" cy="3528392"/>
          </a:xfrm>
        </p:spPr>
        <p:txBody>
          <a:bodyPr/>
          <a:lstStyle/>
          <a:p>
            <a:pPr marL="182880" indent="0" algn="ctr">
              <a:buNone/>
            </a:pPr>
            <a:r>
              <a:rPr lang="it-IT" sz="5000" kern="0" cap="small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5000" kern="0" cap="small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5000" kern="0" cap="small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Criptorchidismo: diagnosi e </a:t>
            </a:r>
            <a:r>
              <a:rPr lang="it-IT" sz="5000" kern="0" cap="small" dirty="0" err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managment</a:t>
            </a:r>
            <a:endParaRPr lang="it-IT" sz="5000" kern="0" cap="small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ottotitolo 2"/>
          <p:cNvSpPr txBox="1">
            <a:spLocks/>
          </p:cNvSpPr>
          <p:nvPr/>
        </p:nvSpPr>
        <p:spPr>
          <a:xfrm>
            <a:off x="5796136" y="5301208"/>
            <a:ext cx="2810173" cy="10081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 smtClean="0">
                <a:solidFill>
                  <a:srgbClr val="002060"/>
                </a:solidFill>
              </a:rPr>
              <a:t>AIF</a:t>
            </a:r>
          </a:p>
          <a:p>
            <a:r>
              <a:rPr lang="it-IT" sz="2000" b="1" dirty="0" smtClean="0">
                <a:solidFill>
                  <a:srgbClr val="002060"/>
                </a:solidFill>
              </a:rPr>
              <a:t>Andrea Esposito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691680" y="4509120"/>
            <a:ext cx="5760640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18.01.2017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0" y="0"/>
            <a:ext cx="9180512" cy="1340768"/>
          </a:xfrm>
          <a:prstGeom prst="rect">
            <a:avLst/>
          </a:prstGeom>
          <a:solidFill>
            <a:srgbClr val="0000CC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it-IT" sz="2500" b="1" cap="small" dirty="0" smtClean="0"/>
              <a:t>Università «Federico II» di Napoli</a:t>
            </a:r>
          </a:p>
          <a:p>
            <a:pPr algn="ctr"/>
            <a:r>
              <a:rPr lang="it-IT" sz="2500" b="1" cap="small" dirty="0" smtClean="0"/>
              <a:t>Scuola di Specializzazione in Pediatria</a:t>
            </a:r>
          </a:p>
          <a:p>
            <a:pPr algn="ctr"/>
            <a:r>
              <a:rPr lang="it-IT" sz="2500" b="1" cap="small" dirty="0" smtClean="0"/>
              <a:t>Casi clinici del Mercoledì</a:t>
            </a:r>
            <a:endParaRPr lang="it-IT" sz="2500" b="1" cap="small" dirty="0"/>
          </a:p>
        </p:txBody>
      </p:sp>
    </p:spTree>
    <p:extLst>
      <p:ext uri="{BB962C8B-B14F-4D97-AF65-F5344CB8AC3E}">
        <p14:creationId xmlns:p14="http://schemas.microsoft.com/office/powerpoint/2010/main" val="101399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la diagnosi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11561" y="1052736"/>
            <a:ext cx="7920880" cy="58052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…E L’ECOGRAFIA??? 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3000" b="1" dirty="0">
                <a:solidFill>
                  <a:srgbClr val="0000CC"/>
                </a:solidFill>
              </a:rPr>
              <a:t> </a:t>
            </a:r>
            <a:r>
              <a:rPr lang="it-IT" sz="3000" b="1" dirty="0" smtClean="0">
                <a:solidFill>
                  <a:srgbClr val="0000CC"/>
                </a:solidFill>
              </a:rPr>
              <a:t>                              </a:t>
            </a:r>
            <a:r>
              <a:rPr lang="it-IT" sz="3000" b="1" dirty="0" smtClean="0">
                <a:solidFill>
                  <a:srgbClr val="002060"/>
                </a:solidFill>
              </a:rPr>
              <a:t>Non indicata di routine</a:t>
            </a:r>
            <a:endParaRPr lang="it-IT" sz="3000" b="1" dirty="0" smtClean="0">
              <a:solidFill>
                <a:srgbClr val="0000CC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 Non aggiunge informazioni all’esame clinico accurato</a:t>
            </a:r>
            <a:endParaRPr lang="it-IT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Difficile identificazione dei testicoli non palpabili</a:t>
            </a:r>
            <a:endParaRPr lang="it-IT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Laparoscopia </a:t>
            </a:r>
            <a:r>
              <a:rPr lang="it-IT" b="1" dirty="0" err="1" smtClean="0">
                <a:solidFill>
                  <a:srgbClr val="002060"/>
                </a:solidFill>
              </a:rPr>
              <a:t>gold</a:t>
            </a:r>
            <a:r>
              <a:rPr lang="it-IT" b="1" dirty="0" smtClean="0">
                <a:solidFill>
                  <a:srgbClr val="002060"/>
                </a:solidFill>
              </a:rPr>
              <a:t> standard nel testicolo non palpabile     </a:t>
            </a:r>
            <a:endParaRPr lang="it-IT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INDICAZIONI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00CC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Valutazione delle dimensioni testicolari 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Casi selezionati (obesità, scarsa collaborazione del      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b="1" dirty="0">
                <a:solidFill>
                  <a:srgbClr val="002060"/>
                </a:solidFill>
              </a:rPr>
              <a:t>    paziente)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A scopo di approfondimento diagnostico nel sospetto di DSD</a:t>
            </a:r>
          </a:p>
        </p:txBody>
      </p:sp>
    </p:spTree>
    <p:extLst>
      <p:ext uri="{BB962C8B-B14F-4D97-AF65-F5344CB8AC3E}">
        <p14:creationId xmlns:p14="http://schemas.microsoft.com/office/powerpoint/2010/main" val="120480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la diagnosi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11561" y="1052736"/>
            <a:ext cx="7920880" cy="55446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…INDAGINI EMATOCHIMICHE??? 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3000" b="1" dirty="0">
                <a:solidFill>
                  <a:srgbClr val="0000CC"/>
                </a:solidFill>
              </a:rPr>
              <a:t> </a:t>
            </a:r>
            <a:r>
              <a:rPr lang="it-IT" sz="3000" b="1" dirty="0" smtClean="0">
                <a:solidFill>
                  <a:srgbClr val="0000CC"/>
                </a:solidFill>
              </a:rPr>
              <a:t>                               </a:t>
            </a:r>
            <a:r>
              <a:rPr lang="it-IT" sz="3000" b="1" dirty="0" smtClean="0">
                <a:solidFill>
                  <a:srgbClr val="002060"/>
                </a:solidFill>
              </a:rPr>
              <a:t>Nel sospetto di un DSD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30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Testicoli bilateralmente non palpabili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Associazione con ipospadia severa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Associazione con micropene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Cariotipo discordante con fenotipo dei genitali (femminile)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Genitali atipici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3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3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21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diagnosi nel sospetto di DSD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35496" y="1340769"/>
            <a:ext cx="4536505" cy="5517232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700" b="1" dirty="0" smtClean="0">
                <a:solidFill>
                  <a:srgbClr val="0000CC"/>
                </a:solidFill>
              </a:rPr>
              <a:t>I LIVELLO</a:t>
            </a:r>
            <a:endParaRPr lang="it-IT" sz="27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Iperplasia congenita del surrene in soggetto 46,XX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17-OH-Progesterone, elettroliti, cortisolo, ACTH, cariotipo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Difetti della </a:t>
            </a:r>
            <a:r>
              <a:rPr lang="it-IT" b="1" dirty="0" err="1" smtClean="0">
                <a:solidFill>
                  <a:srgbClr val="0000CC"/>
                </a:solidFill>
              </a:rPr>
              <a:t>steroidogenesi</a:t>
            </a:r>
            <a:r>
              <a:rPr lang="it-IT" b="1" dirty="0" smtClean="0">
                <a:solidFill>
                  <a:srgbClr val="0000CC"/>
                </a:solidFill>
              </a:rPr>
              <a:t> in soggetto 46,XY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Cortisolo, 17-OH-Progesterone, Androstenedione, DHEA, DHEAS, Testosterone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2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Ipogonadismo </a:t>
            </a:r>
            <a:r>
              <a:rPr lang="it-IT" b="1" dirty="0" err="1" smtClean="0">
                <a:solidFill>
                  <a:srgbClr val="0000CC"/>
                </a:solidFill>
              </a:rPr>
              <a:t>iper</a:t>
            </a:r>
            <a:r>
              <a:rPr lang="it-IT" b="1" dirty="0" smtClean="0">
                <a:solidFill>
                  <a:srgbClr val="0000CC"/>
                </a:solidFill>
              </a:rPr>
              <a:t>-/</a:t>
            </a:r>
            <a:r>
              <a:rPr lang="it-IT" b="1" dirty="0" err="1" smtClean="0">
                <a:solidFill>
                  <a:srgbClr val="0000CC"/>
                </a:solidFill>
              </a:rPr>
              <a:t>ipo</a:t>
            </a:r>
            <a:r>
              <a:rPr lang="it-IT" b="1" dirty="0" smtClean="0">
                <a:solidFill>
                  <a:srgbClr val="0000CC"/>
                </a:solidFill>
              </a:rPr>
              <a:t>-gonadotropo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LH</a:t>
            </a:r>
            <a:r>
              <a:rPr lang="it-IT" b="1" dirty="0">
                <a:solidFill>
                  <a:srgbClr val="002060"/>
                </a:solidFill>
              </a:rPr>
              <a:t>, FSH, </a:t>
            </a:r>
            <a:r>
              <a:rPr lang="it-IT" b="1" dirty="0" smtClean="0">
                <a:solidFill>
                  <a:srgbClr val="002060"/>
                </a:solidFill>
              </a:rPr>
              <a:t>testosterone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Disfunzione testicolare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AMH, </a:t>
            </a:r>
            <a:r>
              <a:rPr lang="it-IT" b="1" dirty="0" err="1" smtClean="0">
                <a:solidFill>
                  <a:srgbClr val="002060"/>
                </a:solidFill>
              </a:rPr>
              <a:t>inibina</a:t>
            </a:r>
            <a:r>
              <a:rPr lang="it-IT" b="1" dirty="0" smtClean="0">
                <a:solidFill>
                  <a:srgbClr val="002060"/>
                </a:solidFill>
              </a:rPr>
              <a:t> B</a:t>
            </a:r>
          </a:p>
        </p:txBody>
      </p:sp>
      <p:sp>
        <p:nvSpPr>
          <p:cNvPr id="3" name="Rettangolo 2"/>
          <p:cNvSpPr/>
          <p:nvPr/>
        </p:nvSpPr>
        <p:spPr>
          <a:xfrm>
            <a:off x="3131840" y="692696"/>
            <a:ext cx="299774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…NEL NEONATO</a:t>
            </a:r>
            <a:endParaRPr lang="it-IT" sz="3000" b="1" dirty="0">
              <a:solidFill>
                <a:srgbClr val="002060"/>
              </a:solidFill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4644007" y="1340770"/>
            <a:ext cx="4536505" cy="5506198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500" b="1" dirty="0" smtClean="0">
                <a:solidFill>
                  <a:srgbClr val="0000CC"/>
                </a:solidFill>
              </a:rPr>
              <a:t>II LIVELLO</a:t>
            </a:r>
            <a:endParaRPr lang="it-IT" sz="25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00CC"/>
                </a:solidFill>
              </a:rPr>
              <a:t>Valutazione della funzione surrenalica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ACTH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Steroli urinari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00CC"/>
                </a:solidFill>
              </a:rPr>
              <a:t>Valutazione della funzione testicolare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Testosterone, Di-idro-testosterone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HCG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00CC"/>
                </a:solidFill>
              </a:rPr>
              <a:t>Valutazione della funzione ipofisaria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LHRH</a:t>
            </a:r>
          </a:p>
          <a:p>
            <a:pPr marL="45720" indent="0" algn="r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Cariotipo</a:t>
            </a: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53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diagnosi nel sospetto di DSD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3131840" y="692696"/>
            <a:ext cx="292721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…NEL BAMBINO</a:t>
            </a:r>
            <a:endParaRPr lang="it-IT" sz="3000" b="1" dirty="0">
              <a:solidFill>
                <a:srgbClr val="002060"/>
              </a:solidFill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-36512" y="1412777"/>
            <a:ext cx="4536505" cy="55172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Iperplasia congenita del surrene in soggetto 46,XX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 marL="45720" indent="0" algn="r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 marL="45720" indent="0" algn="r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Difetti della </a:t>
            </a:r>
            <a:r>
              <a:rPr lang="it-IT" b="1" dirty="0" err="1" smtClean="0">
                <a:solidFill>
                  <a:srgbClr val="0000CC"/>
                </a:solidFill>
              </a:rPr>
              <a:t>steroidogenesi</a:t>
            </a:r>
            <a:r>
              <a:rPr lang="it-IT" b="1" dirty="0" smtClean="0">
                <a:solidFill>
                  <a:srgbClr val="0000CC"/>
                </a:solidFill>
              </a:rPr>
              <a:t> in soggetto 46,XY</a:t>
            </a:r>
          </a:p>
          <a:p>
            <a:pPr marL="45720" indent="0" algn="r">
              <a:buClr>
                <a:srgbClr val="FF0000"/>
              </a:buClr>
              <a:buNone/>
            </a:pPr>
            <a:endParaRPr lang="it-IT" sz="1200" b="1" dirty="0" smtClean="0">
              <a:solidFill>
                <a:srgbClr val="002060"/>
              </a:solidFill>
            </a:endParaRPr>
          </a:p>
          <a:p>
            <a:pPr marL="45720" indent="0" algn="r">
              <a:buClr>
                <a:srgbClr val="FF0000"/>
              </a:buClr>
              <a:buNone/>
            </a:pPr>
            <a:endParaRPr lang="it-IT" sz="1200" b="1" dirty="0" smtClean="0">
              <a:solidFill>
                <a:srgbClr val="002060"/>
              </a:solidFill>
            </a:endParaRPr>
          </a:p>
          <a:p>
            <a:pPr marL="45720" indent="0" algn="r">
              <a:buClr>
                <a:srgbClr val="FF0000"/>
              </a:buClr>
              <a:buNone/>
            </a:pPr>
            <a:endParaRPr lang="it-IT" sz="12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Ipogonadismo </a:t>
            </a:r>
            <a:r>
              <a:rPr lang="it-IT" b="1" dirty="0" err="1" smtClean="0">
                <a:solidFill>
                  <a:srgbClr val="0000CC"/>
                </a:solidFill>
              </a:rPr>
              <a:t>iper</a:t>
            </a:r>
            <a:r>
              <a:rPr lang="it-IT" b="1" dirty="0" smtClean="0">
                <a:solidFill>
                  <a:srgbClr val="0000CC"/>
                </a:solidFill>
              </a:rPr>
              <a:t>-/</a:t>
            </a:r>
            <a:r>
              <a:rPr lang="it-IT" b="1" dirty="0" err="1" smtClean="0">
                <a:solidFill>
                  <a:srgbClr val="0000CC"/>
                </a:solidFill>
              </a:rPr>
              <a:t>ipo</a:t>
            </a:r>
            <a:r>
              <a:rPr lang="it-IT" b="1" dirty="0" smtClean="0">
                <a:solidFill>
                  <a:srgbClr val="0000CC"/>
                </a:solidFill>
              </a:rPr>
              <a:t>-gonadotropo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11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00CC"/>
                </a:solidFill>
              </a:rPr>
              <a:t>Disfunzione testicolare</a:t>
            </a: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4355976" y="2420888"/>
            <a:ext cx="4608512" cy="1761663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Cortisolo, 17-OH-Progesterone, Androstenedione, DHEA, DHEAS, Testosterone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ACTH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Steroli urinari</a:t>
            </a: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3563888" y="4365104"/>
            <a:ext cx="4608512" cy="115212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chemeClr val="bg1">
                    <a:lumMod val="65000"/>
                  </a:schemeClr>
                </a:solidFill>
              </a:rPr>
              <a:t>FSH, LH, testosterone</a:t>
            </a:r>
            <a:endParaRPr lang="it-IT" sz="2000" b="1" dirty="0">
              <a:solidFill>
                <a:schemeClr val="bg1">
                  <a:lumMod val="65000"/>
                </a:schemeClr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LHRH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Cariotipo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3491880" y="5805264"/>
            <a:ext cx="4608512" cy="79208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AMH,</a:t>
            </a:r>
            <a:r>
              <a:rPr lang="it-IT" sz="2000" b="1" dirty="0" smtClean="0">
                <a:solidFill>
                  <a:schemeClr val="bg1">
                    <a:lumMod val="65000"/>
                  </a:schemeClr>
                </a:solidFill>
              </a:rPr>
              <a:t> Testosterone, </a:t>
            </a:r>
            <a:r>
              <a:rPr lang="it-IT" sz="2000" b="1" dirty="0" err="1" smtClean="0">
                <a:solidFill>
                  <a:schemeClr val="bg1">
                    <a:lumMod val="65000"/>
                  </a:schemeClr>
                </a:solidFill>
              </a:rPr>
              <a:t>inibina</a:t>
            </a:r>
            <a:r>
              <a:rPr lang="it-IT" sz="2000" b="1" dirty="0" smtClean="0">
                <a:solidFill>
                  <a:schemeClr val="bg1">
                    <a:lumMod val="65000"/>
                  </a:schemeClr>
                </a:solidFill>
              </a:rPr>
              <a:t> B</a:t>
            </a:r>
            <a:endParaRPr lang="it-IT" sz="2000" b="1" dirty="0">
              <a:solidFill>
                <a:schemeClr val="bg1">
                  <a:lumMod val="65000"/>
                </a:schemeClr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Test da stimolo con HCG</a:t>
            </a:r>
          </a:p>
        </p:txBody>
      </p:sp>
      <p:sp>
        <p:nvSpPr>
          <p:cNvPr id="12" name="Sottotitolo 2"/>
          <p:cNvSpPr txBox="1">
            <a:spLocks/>
          </p:cNvSpPr>
          <p:nvPr/>
        </p:nvSpPr>
        <p:spPr>
          <a:xfrm>
            <a:off x="3779912" y="1412776"/>
            <a:ext cx="4752528" cy="792087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17-OH-Progesterone, </a:t>
            </a:r>
            <a:r>
              <a:rPr lang="it-IT" sz="2000" b="1" dirty="0" smtClean="0">
                <a:solidFill>
                  <a:srgbClr val="002060"/>
                </a:solidFill>
              </a:rPr>
              <a:t>cortisolo</a:t>
            </a:r>
            <a:r>
              <a:rPr lang="it-IT" sz="2000" b="1" dirty="0">
                <a:solidFill>
                  <a:srgbClr val="002060"/>
                </a:solidFill>
              </a:rPr>
              <a:t>, </a:t>
            </a:r>
            <a:r>
              <a:rPr lang="it-IT" sz="2000" b="1" dirty="0" smtClean="0">
                <a:solidFill>
                  <a:srgbClr val="002060"/>
                </a:solidFill>
              </a:rPr>
              <a:t>ACTH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Test da stimolo con ACTH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828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260648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il trattamento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val="4287462180"/>
              </p:ext>
            </p:extLst>
          </p:nvPr>
        </p:nvGraphicFramePr>
        <p:xfrm>
          <a:off x="0" y="764704"/>
          <a:ext cx="4716016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Sottotitolo 2"/>
          <p:cNvSpPr txBox="1">
            <a:spLocks/>
          </p:cNvSpPr>
          <p:nvPr/>
        </p:nvSpPr>
        <p:spPr>
          <a:xfrm>
            <a:off x="-108520" y="2492896"/>
            <a:ext cx="1619671" cy="12241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 algn="ctr">
              <a:buClr>
                <a:srgbClr val="FF0000"/>
              </a:buClr>
              <a:buNone/>
            </a:pPr>
            <a:r>
              <a:rPr lang="it-IT" sz="1500" b="1" dirty="0" smtClean="0">
                <a:solidFill>
                  <a:srgbClr val="002060"/>
                </a:solidFill>
              </a:rPr>
              <a:t>Frequente discesa spontanea entro le 12 settimane.</a:t>
            </a:r>
            <a:endParaRPr lang="it-IT" sz="1500" b="1" dirty="0">
              <a:solidFill>
                <a:srgbClr val="002060"/>
              </a:solidFill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3131841" y="6137920"/>
            <a:ext cx="1584175" cy="7200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 algn="ctr">
              <a:buClr>
                <a:srgbClr val="FF0000"/>
              </a:buClr>
              <a:buNone/>
            </a:pPr>
            <a:r>
              <a:rPr lang="it-IT" sz="1500" b="1" dirty="0" smtClean="0">
                <a:solidFill>
                  <a:srgbClr val="002060"/>
                </a:solidFill>
              </a:rPr>
              <a:t>Tra i 6 ed i 12 mesi di vita.</a:t>
            </a:r>
            <a:endParaRPr lang="it-IT" sz="1500" b="1" dirty="0">
              <a:solidFill>
                <a:srgbClr val="002060"/>
              </a:solidFill>
            </a:endParaRPr>
          </a:p>
        </p:txBody>
      </p:sp>
      <p:graphicFrame>
        <p:nvGraphicFramePr>
          <p:cNvPr id="7" name="Diagramma 6"/>
          <p:cNvGraphicFramePr/>
          <p:nvPr>
            <p:extLst>
              <p:ext uri="{D42A27DB-BD31-4B8C-83A1-F6EECF244321}">
                <p14:modId xmlns:p14="http://schemas.microsoft.com/office/powerpoint/2010/main" val="4268213829"/>
              </p:ext>
            </p:extLst>
          </p:nvPr>
        </p:nvGraphicFramePr>
        <p:xfrm>
          <a:off x="4499992" y="288032"/>
          <a:ext cx="5112568" cy="6813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41509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75F749D-AA17-4CB6-9E05-B0283A6A4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56CB66E-5DF8-4292-8CCF-A849C2FFE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BC581085-2E96-4A77-8576-09C09AC379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A0E22D0-6692-400C-8846-8761E12AF9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4751600-DBEE-44BD-BBDB-33BDE6373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79B7C02A-5DC7-44BF-848E-C6B50EF062A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78B8402-F507-4A01-83EB-A30F0741B9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C4E23AA0-B63C-4917-8521-721CD63B63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8B53E59-2932-4482-A564-1D9E63950B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B5A7DAC-C2B3-405A-A3FC-A67744DF09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9296AE7-8FCA-4012-90C5-045461F18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2472167-0962-42AA-B4E2-B71D65AC28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271A551-40C2-46F9-BA95-56FB604FC1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EC124F1-8F1D-40A4-A178-03D8428325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22F4C60-FE1C-4E35-A6AE-F17AFFDAC4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75F749D-AA17-4CB6-9E05-B0283A6A452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6CB66E-5DF8-4292-8CCF-A849C2FFED9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581085-2E96-4A77-8576-09C09AC379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A4CB0CD-EC2E-4F5F-8627-662FC1CAFA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637282A-9DCB-4EFB-BEC8-59441046B8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56CF2C4-BB94-4E79-8010-696B5E8A39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3FEC41B-9F81-4584-9DF9-42681260F5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4C360EC-205C-4F5C-AC38-ACE8D679E9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E646249-E625-42C7-B74F-07C5B62D5B8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  <p:bldP spid="5" grpId="0"/>
      <p:bldP spid="6" grpId="0"/>
      <p:bldGraphic spid="7" grpId="0">
        <p:bldSub>
          <a:bldDgm bld="one"/>
        </p:bldSub>
      </p:bldGraphic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il trattamento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611561" y="1052736"/>
            <a:ext cx="7920880" cy="4320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…E LA TERAPIA ORMONALE??? </a:t>
            </a:r>
          </a:p>
          <a:p>
            <a:pPr marL="45720" indent="0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2060"/>
                </a:solidFill>
              </a:rPr>
              <a:t>                               Non indicata di routine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Scarsa percentuale di successo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Rischio di </a:t>
            </a:r>
            <a:r>
              <a:rPr lang="it-IT" b="1" dirty="0">
                <a:solidFill>
                  <a:srgbClr val="002060"/>
                </a:solidFill>
              </a:rPr>
              <a:t>effetti </a:t>
            </a:r>
            <a:r>
              <a:rPr lang="it-IT" b="1" dirty="0" smtClean="0">
                <a:solidFill>
                  <a:srgbClr val="002060"/>
                </a:solidFill>
              </a:rPr>
              <a:t>collaterali (HCG): </a:t>
            </a:r>
            <a:r>
              <a:rPr lang="it-IT" b="1" dirty="0">
                <a:solidFill>
                  <a:srgbClr val="002060"/>
                </a:solidFill>
              </a:rPr>
              <a:t>danno alle cellule </a:t>
            </a:r>
            <a:r>
              <a:rPr lang="it-IT" b="1" dirty="0" smtClean="0">
                <a:solidFill>
                  <a:srgbClr val="002060"/>
                </a:solidFill>
              </a:rPr>
              <a:t>germinali, infiammazione interstiziale, induzione dell’apoptosi, riduzione </a:t>
            </a:r>
            <a:r>
              <a:rPr lang="it-IT" b="1" dirty="0">
                <a:solidFill>
                  <a:srgbClr val="002060"/>
                </a:solidFill>
              </a:rPr>
              <a:t>del volume testicolare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Possibile indicazione nel testicolo retrattile ed in casi selezionati in cui non risulta indicata chirurgia.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b="1" dirty="0" smtClean="0">
              <a:solidFill>
                <a:srgbClr val="002060"/>
              </a:solidFill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467545" y="5517232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8150" lvl="2" indent="-342900">
              <a:lnSpc>
                <a:spcPct val="12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altLang="it-IT" sz="2000" b="1" dirty="0" smtClean="0">
                <a:solidFill>
                  <a:srgbClr val="002060"/>
                </a:solidFill>
              </a:rPr>
              <a:t>Gonadotropina </a:t>
            </a:r>
            <a:r>
              <a:rPr lang="it-IT" altLang="it-IT" sz="2000" b="1" dirty="0">
                <a:solidFill>
                  <a:srgbClr val="002060"/>
                </a:solidFill>
              </a:rPr>
              <a:t>corionica (HCG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): 500-1000UI </a:t>
            </a:r>
            <a:r>
              <a:rPr lang="it-IT" altLang="it-IT" sz="2000" b="1" dirty="0" err="1" smtClean="0">
                <a:solidFill>
                  <a:srgbClr val="002060"/>
                </a:solidFill>
              </a:rPr>
              <a:t>im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/</a:t>
            </a:r>
            <a:r>
              <a:rPr lang="it-IT" altLang="it-IT" sz="2000" b="1" dirty="0" err="1" smtClean="0">
                <a:solidFill>
                  <a:srgbClr val="002060"/>
                </a:solidFill>
              </a:rPr>
              <a:t>sett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 </a:t>
            </a:r>
            <a:r>
              <a:rPr lang="it-IT" altLang="it-IT" sz="2000" b="1" dirty="0">
                <a:solidFill>
                  <a:srgbClr val="002060"/>
                </a:solidFill>
              </a:rPr>
              <a:t>per 4-6 </a:t>
            </a:r>
            <a:r>
              <a:rPr lang="it-IT" altLang="it-IT" sz="2000" b="1" dirty="0" err="1" smtClean="0">
                <a:solidFill>
                  <a:srgbClr val="002060"/>
                </a:solidFill>
              </a:rPr>
              <a:t>sett</a:t>
            </a:r>
            <a:endParaRPr lang="it-IT" altLang="it-IT" sz="2000" b="1" dirty="0" smtClean="0">
              <a:solidFill>
                <a:srgbClr val="002060"/>
              </a:solidFill>
            </a:endParaRPr>
          </a:p>
          <a:p>
            <a:pPr marL="438150" lvl="2" indent="-342900">
              <a:lnSpc>
                <a:spcPct val="120000"/>
              </a:lnSpc>
              <a:spcBef>
                <a:spcPct val="0"/>
              </a:spcBef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altLang="it-IT" sz="2000" b="1" dirty="0" err="1" smtClean="0">
                <a:solidFill>
                  <a:srgbClr val="002060"/>
                </a:solidFill>
              </a:rPr>
              <a:t>Gonadotropin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 </a:t>
            </a:r>
            <a:r>
              <a:rPr lang="it-IT" altLang="it-IT" sz="2000" b="1" dirty="0" err="1">
                <a:solidFill>
                  <a:srgbClr val="002060"/>
                </a:solidFill>
              </a:rPr>
              <a:t>Releasing</a:t>
            </a:r>
            <a:r>
              <a:rPr lang="it-IT" altLang="it-IT" sz="2000" b="1" dirty="0">
                <a:solidFill>
                  <a:srgbClr val="002060"/>
                </a:solidFill>
              </a:rPr>
              <a:t> </a:t>
            </a:r>
            <a:r>
              <a:rPr lang="it-IT" altLang="it-IT" sz="2000" b="1" dirty="0" err="1">
                <a:solidFill>
                  <a:srgbClr val="002060"/>
                </a:solidFill>
              </a:rPr>
              <a:t>Hormone</a:t>
            </a:r>
            <a:r>
              <a:rPr lang="it-IT" altLang="it-IT" sz="2000" b="1" dirty="0">
                <a:solidFill>
                  <a:srgbClr val="002060"/>
                </a:solidFill>
              </a:rPr>
              <a:t> (</a:t>
            </a:r>
            <a:r>
              <a:rPr lang="it-IT" altLang="it-IT" sz="2000" b="1" dirty="0" err="1">
                <a:solidFill>
                  <a:srgbClr val="002060"/>
                </a:solidFill>
              </a:rPr>
              <a:t>GnRH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) [</a:t>
            </a:r>
            <a:r>
              <a:rPr lang="it-IT" altLang="it-IT" sz="2000" b="1" i="1" dirty="0" err="1" smtClean="0">
                <a:solidFill>
                  <a:srgbClr val="002060"/>
                </a:solidFill>
              </a:rPr>
              <a:t>Kryptocur</a:t>
            </a:r>
            <a:r>
              <a:rPr lang="it-IT" altLang="it-IT" sz="2000" b="1" i="1" dirty="0" smtClean="0">
                <a:solidFill>
                  <a:srgbClr val="002060"/>
                </a:solidFill>
              </a:rPr>
              <a:t> spray nasale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]:</a:t>
            </a:r>
            <a:r>
              <a:rPr lang="it-IT" altLang="it-IT" sz="2000" b="1" i="1" dirty="0" smtClean="0">
                <a:solidFill>
                  <a:srgbClr val="002060"/>
                </a:solidFill>
              </a:rPr>
              <a:t> </a:t>
            </a:r>
            <a:r>
              <a:rPr lang="it-IT" altLang="it-IT" sz="2000" b="1" dirty="0">
                <a:solidFill>
                  <a:srgbClr val="002060"/>
                </a:solidFill>
              </a:rPr>
              <a:t>2 insufflazioni </a:t>
            </a:r>
            <a:r>
              <a:rPr lang="it-IT" altLang="it-IT" sz="2000" b="1" dirty="0" smtClean="0">
                <a:solidFill>
                  <a:srgbClr val="002060"/>
                </a:solidFill>
              </a:rPr>
              <a:t>3 volte/giorno </a:t>
            </a:r>
            <a:r>
              <a:rPr lang="it-IT" altLang="it-IT" sz="2000" b="1" dirty="0">
                <a:solidFill>
                  <a:srgbClr val="002060"/>
                </a:solidFill>
              </a:rPr>
              <a:t>(=1.2 mg/die)</a:t>
            </a:r>
          </a:p>
        </p:txBody>
      </p:sp>
    </p:spTree>
    <p:extLst>
      <p:ext uri="{BB962C8B-B14F-4D97-AF65-F5344CB8AC3E}">
        <p14:creationId xmlns:p14="http://schemas.microsoft.com/office/powerpoint/2010/main" val="234856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Angelo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7133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ambulatorio all’età di 10 giorni per la prima visita clinica.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in </a:t>
            </a:r>
            <a:r>
              <a:rPr lang="it-IT" sz="2000" b="1" dirty="0" smtClean="0">
                <a:solidFill>
                  <a:srgbClr val="002060"/>
                </a:solidFill>
              </a:rPr>
              <a:t>sede scrotale, </a:t>
            </a:r>
            <a:r>
              <a:rPr lang="it-IT" sz="2000" b="1" dirty="0">
                <a:solidFill>
                  <a:srgbClr val="002060"/>
                </a:solidFill>
              </a:rPr>
              <a:t>testicolo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non palpabile.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studio pediatrico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1231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Angelo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7133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ambulatorio all’età di 10 giorni per la prima visita clinica.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in </a:t>
            </a:r>
            <a:r>
              <a:rPr lang="it-IT" sz="2000" b="1" dirty="0" smtClean="0">
                <a:solidFill>
                  <a:srgbClr val="002060"/>
                </a:solidFill>
              </a:rPr>
              <a:t>sede scrotale, </a:t>
            </a:r>
            <a:r>
              <a:rPr lang="it-IT" sz="2000" b="1" dirty="0">
                <a:solidFill>
                  <a:srgbClr val="002060"/>
                </a:solidFill>
              </a:rPr>
              <a:t>testicolo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non palpabile.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studio pediatrico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244020"/>
            <a:ext cx="7850733" cy="12813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pic>
        <p:nvPicPr>
          <p:cNvPr id="8" name="Picture 2" descr="Risultati immagini per smile ide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149080"/>
            <a:ext cx="194350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1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Angelo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7133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ambulatorio all’età di 10 giorni per la prima visita clinica.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in </a:t>
            </a:r>
            <a:r>
              <a:rPr lang="it-IT" sz="2000" b="1" dirty="0" smtClean="0">
                <a:solidFill>
                  <a:srgbClr val="002060"/>
                </a:solidFill>
              </a:rPr>
              <a:t>sede scrotale, </a:t>
            </a:r>
            <a:r>
              <a:rPr lang="it-IT" sz="2000" b="1" dirty="0">
                <a:solidFill>
                  <a:srgbClr val="002060"/>
                </a:solidFill>
              </a:rPr>
              <a:t>testicolo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non palpabile.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studio pediatrico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244020"/>
            <a:ext cx="7850733" cy="12813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Follow-up clinico, a 12 settimane di vita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4370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Antonio Junior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787636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All’ecografia prenatale riscontro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   e micropene. 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Alla nascita conferma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e diagnosi di ipospadia.</a:t>
            </a:r>
          </a:p>
        </p:txBody>
      </p:sp>
      <p:pic>
        <p:nvPicPr>
          <p:cNvPr id="1026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8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Angelo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71337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ambulatorio all’età di 10 giorni per la prima visita clinica.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in </a:t>
            </a:r>
            <a:r>
              <a:rPr lang="it-IT" sz="2000" b="1" dirty="0" smtClean="0">
                <a:solidFill>
                  <a:srgbClr val="002060"/>
                </a:solidFill>
              </a:rPr>
              <a:t>sede scrotale, </a:t>
            </a:r>
            <a:r>
              <a:rPr lang="it-IT" sz="2000" b="1" dirty="0">
                <a:solidFill>
                  <a:srgbClr val="002060"/>
                </a:solidFill>
              </a:rPr>
              <a:t>testicolo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non palpabile.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studio pediatrico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41544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Antonio Junior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787636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All’ecografia prenatale riscontro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   e micropene. 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Alla nascita conferma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e diagnosi di ipospadia.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09699" y="5244020"/>
            <a:ext cx="7850733" cy="12813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FF000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pic>
        <p:nvPicPr>
          <p:cNvPr id="10" name="Picture 2" descr="Risultati immagini per smile 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21088"/>
            <a:ext cx="194350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19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Antonio Junior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787636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All’ecografia prenatale riscontro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   e micropene. 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Alla nascita conferma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e diagnosi di ipospadia.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467545" y="5244020"/>
            <a:ext cx="8136904" cy="12813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endocrinologica: cariotipo 46XY (70%),45X0 (30%)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7176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Domenico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556792"/>
            <a:ext cx="8712967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</a:t>
            </a:r>
            <a:r>
              <a:rPr lang="it-IT" sz="2000" b="1" dirty="0" err="1" smtClean="0">
                <a:solidFill>
                  <a:srgbClr val="002060"/>
                </a:solidFill>
              </a:rPr>
              <a:t>Immunodeficit</a:t>
            </a:r>
            <a:endParaRPr lang="it-IT" sz="2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Obeso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9 anni e 10 mesi per controllo clinico-laboratoristico periodico.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del III inferiore del </a:t>
            </a:r>
            <a:r>
              <a:rPr lang="it-IT" sz="2000" b="1" dirty="0" smtClean="0">
                <a:solidFill>
                  <a:srgbClr val="002060"/>
                </a:solidFill>
              </a:rPr>
              <a:t>canale inguinale</a:t>
            </a:r>
            <a:r>
              <a:rPr lang="it-IT" sz="2000" b="1" dirty="0">
                <a:solidFill>
                  <a:srgbClr val="002060"/>
                </a:solidFill>
              </a:rPr>
              <a:t>, </a:t>
            </a:r>
            <a:r>
              <a:rPr lang="it-IT" sz="2000" b="1" dirty="0" smtClean="0">
                <a:solidFill>
                  <a:srgbClr val="002060"/>
                </a:solidFill>
              </a:rPr>
              <a:t>che si </a:t>
            </a:r>
            <a:r>
              <a:rPr lang="it-IT" sz="2000" b="1" dirty="0">
                <a:solidFill>
                  <a:srgbClr val="002060"/>
                </a:solidFill>
              </a:rPr>
              <a:t>porta nella sede scrotale e non vi permane, di dimensioni inferiori rispetto 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3399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09699" y="5532052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276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Domenico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556792"/>
            <a:ext cx="8712967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</a:t>
            </a:r>
            <a:r>
              <a:rPr lang="it-IT" sz="2000" b="1" dirty="0" err="1" smtClean="0">
                <a:solidFill>
                  <a:srgbClr val="002060"/>
                </a:solidFill>
              </a:rPr>
              <a:t>Immunodeficit</a:t>
            </a:r>
            <a:endParaRPr lang="it-IT" sz="2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Obeso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9 anni e 10 mesi per controllo clinico-laboratoristico periodico.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del III inferiore del </a:t>
            </a:r>
            <a:r>
              <a:rPr lang="it-IT" sz="2000" b="1" dirty="0" smtClean="0">
                <a:solidFill>
                  <a:srgbClr val="002060"/>
                </a:solidFill>
              </a:rPr>
              <a:t>canale inguinale</a:t>
            </a:r>
            <a:r>
              <a:rPr lang="it-IT" sz="2000" b="1" dirty="0">
                <a:solidFill>
                  <a:srgbClr val="002060"/>
                </a:solidFill>
              </a:rPr>
              <a:t>, </a:t>
            </a:r>
            <a:r>
              <a:rPr lang="it-IT" sz="2000" b="1" dirty="0" smtClean="0">
                <a:solidFill>
                  <a:srgbClr val="002060"/>
                </a:solidFill>
              </a:rPr>
              <a:t>che si </a:t>
            </a:r>
            <a:r>
              <a:rPr lang="it-IT" sz="2000" b="1" dirty="0">
                <a:solidFill>
                  <a:srgbClr val="002060"/>
                </a:solidFill>
              </a:rPr>
              <a:t>porta nella sede scrotale e non vi permane, di dimensioni inferiori rispetto 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680384"/>
            <a:ext cx="7850733" cy="1205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00206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pic>
        <p:nvPicPr>
          <p:cNvPr id="8" name="Picture 2" descr="Risultati immagini per smile 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9948" y="4581128"/>
            <a:ext cx="1825712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37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Domenico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556792"/>
            <a:ext cx="8712967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</a:t>
            </a:r>
            <a:r>
              <a:rPr lang="it-IT" sz="2000" b="1" dirty="0" err="1" smtClean="0">
                <a:solidFill>
                  <a:srgbClr val="002060"/>
                </a:solidFill>
              </a:rPr>
              <a:t>Immunodeficit</a:t>
            </a:r>
            <a:endParaRPr lang="it-IT" sz="2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Obeso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9 anni e 10 mesi per controllo clinico-laboratoristico periodico.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del III inferiore del </a:t>
            </a:r>
            <a:r>
              <a:rPr lang="it-IT" sz="2000" b="1" dirty="0" smtClean="0">
                <a:solidFill>
                  <a:srgbClr val="002060"/>
                </a:solidFill>
              </a:rPr>
              <a:t>canale inguinale</a:t>
            </a:r>
            <a:r>
              <a:rPr lang="it-IT" sz="2000" b="1" dirty="0">
                <a:solidFill>
                  <a:srgbClr val="002060"/>
                </a:solidFill>
              </a:rPr>
              <a:t>, </a:t>
            </a:r>
            <a:r>
              <a:rPr lang="it-IT" sz="2000" b="1" dirty="0" smtClean="0">
                <a:solidFill>
                  <a:srgbClr val="002060"/>
                </a:solidFill>
              </a:rPr>
              <a:t>che si </a:t>
            </a:r>
            <a:r>
              <a:rPr lang="it-IT" sz="2000" b="1" dirty="0">
                <a:solidFill>
                  <a:srgbClr val="002060"/>
                </a:solidFill>
              </a:rPr>
              <a:t>porta nella sede scrotale e non vi permane, di dimensioni inferiori rispetto 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680384"/>
            <a:ext cx="7850733" cy="1205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chirurgica, inserimento in lista per intervento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00206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0385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Michele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Nato a termine da parto spontaneo dopo gravidanza </a:t>
            </a:r>
            <a:r>
              <a:rPr lang="it-IT" sz="2000" b="1" dirty="0" err="1" smtClean="0">
                <a:solidFill>
                  <a:srgbClr val="002060"/>
                </a:solidFill>
              </a:rPr>
              <a:t>normocondotta</a:t>
            </a:r>
            <a:r>
              <a:rPr lang="it-IT" sz="2000" b="1" dirty="0" smtClean="0">
                <a:solidFill>
                  <a:srgbClr val="002060"/>
                </a:solidFill>
              </a:rPr>
              <a:t> .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EO: ipospadia peniena e criptorchidismo bilaterale.</a:t>
            </a:r>
          </a:p>
        </p:txBody>
      </p:sp>
      <p:pic>
        <p:nvPicPr>
          <p:cNvPr id="1026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3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Michele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Nato a termine da parto spontaneo dopo gravidanza </a:t>
            </a:r>
            <a:r>
              <a:rPr lang="it-IT" sz="2000" b="1" dirty="0" err="1" smtClean="0">
                <a:solidFill>
                  <a:srgbClr val="002060"/>
                </a:solidFill>
              </a:rPr>
              <a:t>normocondotta</a:t>
            </a:r>
            <a:r>
              <a:rPr lang="it-IT" sz="2000" b="1" dirty="0" smtClean="0">
                <a:solidFill>
                  <a:srgbClr val="002060"/>
                </a:solidFill>
              </a:rPr>
              <a:t> .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EO: ipospadia peniena e criptorchidismo bilaterale.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pic>
        <p:nvPicPr>
          <p:cNvPr id="10" name="Picture 2" descr="Risultati immagini per smile 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293096"/>
            <a:ext cx="194350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84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Michele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Nato a termine da parto spontaneo dopo gravidanza </a:t>
            </a:r>
            <a:r>
              <a:rPr lang="it-IT" sz="2000" b="1" dirty="0" err="1" smtClean="0">
                <a:solidFill>
                  <a:srgbClr val="002060"/>
                </a:solidFill>
              </a:rPr>
              <a:t>normocondotta</a:t>
            </a:r>
            <a:r>
              <a:rPr lang="it-IT" sz="2000" b="1" dirty="0" smtClean="0">
                <a:solidFill>
                  <a:srgbClr val="002060"/>
                </a:solidFill>
              </a:rPr>
              <a:t> .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EO: ipospadia peniena e criptorchidismo bilaterale.</a:t>
            </a: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013176"/>
            <a:ext cx="7994749" cy="172819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endocrinologica: 17-OH-progesterone &gt; 20ng/ml</a:t>
            </a: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FF0000"/>
                </a:solidFill>
              </a:rPr>
              <a:t>                                                     cariotipo 46 XX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Michela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544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Francesco Pio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628800"/>
            <a:ext cx="8640959" cy="30095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sindrome genetica.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Intervento di </a:t>
            </a:r>
            <a:r>
              <a:rPr lang="it-IT" sz="2000" b="1" dirty="0" err="1" smtClean="0">
                <a:solidFill>
                  <a:srgbClr val="002060"/>
                </a:solidFill>
              </a:rPr>
              <a:t>orchidopessi</a:t>
            </a:r>
            <a:r>
              <a:rPr lang="it-IT" sz="2000" b="1" dirty="0" smtClean="0">
                <a:solidFill>
                  <a:srgbClr val="002060"/>
                </a:solidFill>
              </a:rPr>
              <a:t> per criptorchidismo dx all’età di 3 anni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12 anni e 6 mesi per controllo clinico-laboratoristico annuale.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</a:t>
            </a:r>
            <a:r>
              <a:rPr lang="it-IT" sz="2000" b="1" dirty="0" smtClean="0">
                <a:solidFill>
                  <a:srgbClr val="002060"/>
                </a:solidFill>
              </a:rPr>
              <a:t>inguinale di dimensioni ridotte rispetto </a:t>
            </a:r>
            <a:r>
              <a:rPr lang="it-IT" sz="2000" b="1" dirty="0">
                <a:solidFill>
                  <a:srgbClr val="002060"/>
                </a:solidFill>
              </a:rPr>
              <a:t>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</a:t>
            </a:r>
            <a:r>
              <a:rPr lang="it-IT" sz="3400" kern="0" dirty="0">
                <a:solidFill>
                  <a:schemeClr val="bg1"/>
                </a:solidFill>
                <a:effectLst/>
              </a:rPr>
              <a:t>s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06007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09699" y="5532052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840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Francesco Pio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628800"/>
            <a:ext cx="8640959" cy="30095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Seguito presso la nostra struttura per sindrome genetica.</a:t>
            </a: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Intervento di </a:t>
            </a:r>
            <a:r>
              <a:rPr lang="it-IT" sz="2000" b="1" dirty="0" err="1">
                <a:solidFill>
                  <a:srgbClr val="002060"/>
                </a:solidFill>
              </a:rPr>
              <a:t>orchidopessi</a:t>
            </a:r>
            <a:r>
              <a:rPr lang="it-IT" sz="2000" b="1" dirty="0">
                <a:solidFill>
                  <a:srgbClr val="002060"/>
                </a:solidFill>
              </a:rPr>
              <a:t> per criptorchidismo dx all’età di 3 anni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</a:t>
            </a:r>
            <a:r>
              <a:rPr lang="it-IT" sz="2000" b="1" dirty="0">
                <a:solidFill>
                  <a:srgbClr val="002060"/>
                </a:solidFill>
              </a:rPr>
              <a:t>in </a:t>
            </a:r>
            <a:r>
              <a:rPr lang="it-IT" sz="2000" b="1" dirty="0" err="1">
                <a:solidFill>
                  <a:srgbClr val="002060"/>
                </a:solidFill>
              </a:rPr>
              <a:t>Day</a:t>
            </a:r>
            <a:r>
              <a:rPr lang="it-IT" sz="2000" b="1" dirty="0">
                <a:solidFill>
                  <a:srgbClr val="002060"/>
                </a:solidFill>
              </a:rPr>
              <a:t>-Hospital all’età di 12 anni e 6 mesi per controllo clinico-laboratoristico annuale.</a:t>
            </a: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EO: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dx palpabile a livello inguinale di dimensioni ridotte rispetto al controlaterale.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680384"/>
            <a:ext cx="7850733" cy="1205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00206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pic>
        <p:nvPicPr>
          <p:cNvPr id="1026" name="Picture 2" descr="Risultati immagini per smile 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4437112"/>
            <a:ext cx="1943500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62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Antonio Junior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787636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All’ecografia prenatale riscontro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   e micropene. 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 </a:t>
            </a:r>
            <a:r>
              <a:rPr lang="it-IT" sz="2000" b="1" dirty="0" smtClean="0">
                <a:solidFill>
                  <a:srgbClr val="002060"/>
                </a:solidFill>
              </a:rPr>
              <a:t>Alla nascita conferma di criptorchidismo </a:t>
            </a:r>
            <a:r>
              <a:rPr lang="it-IT" sz="2000" b="1" dirty="0" err="1" smtClean="0">
                <a:solidFill>
                  <a:srgbClr val="002060"/>
                </a:solidFill>
              </a:rPr>
              <a:t>sn</a:t>
            </a:r>
            <a:r>
              <a:rPr lang="it-IT" sz="2000" b="1" dirty="0" smtClean="0">
                <a:solidFill>
                  <a:srgbClr val="002060"/>
                </a:solidFill>
              </a:rPr>
              <a:t> e diagnosi di ipospadia.</a:t>
            </a:r>
          </a:p>
        </p:txBody>
      </p:sp>
      <p:pic>
        <p:nvPicPr>
          <p:cNvPr id="1026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813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1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Francesco Pio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628800"/>
            <a:ext cx="8640959" cy="3009516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Seguito presso la nostra struttura per sindrome genetica.</a:t>
            </a: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>
                <a:solidFill>
                  <a:srgbClr val="002060"/>
                </a:solidFill>
              </a:rPr>
              <a:t>Intervento di </a:t>
            </a:r>
            <a:r>
              <a:rPr lang="it-IT" sz="2000" b="1" dirty="0" err="1">
                <a:solidFill>
                  <a:srgbClr val="002060"/>
                </a:solidFill>
              </a:rPr>
              <a:t>orchidopessi</a:t>
            </a:r>
            <a:r>
              <a:rPr lang="it-IT" sz="2000" b="1" dirty="0">
                <a:solidFill>
                  <a:srgbClr val="002060"/>
                </a:solidFill>
              </a:rPr>
              <a:t> per criptorchidismo dx all’età di 3 anni</a:t>
            </a: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Giunge in </a:t>
            </a:r>
            <a:r>
              <a:rPr lang="it-IT" sz="2000" b="1" dirty="0" err="1">
                <a:solidFill>
                  <a:srgbClr val="002060"/>
                </a:solidFill>
              </a:rPr>
              <a:t>Day</a:t>
            </a:r>
            <a:r>
              <a:rPr lang="it-IT" sz="2000" b="1" dirty="0">
                <a:solidFill>
                  <a:srgbClr val="002060"/>
                </a:solidFill>
              </a:rPr>
              <a:t>-Hospital all’età di 12 anni e 6 mesi per controllo clinico-laboratoristico annuale.</a:t>
            </a:r>
          </a:p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>
                <a:solidFill>
                  <a:srgbClr val="002060"/>
                </a:solidFill>
              </a:rPr>
              <a:t>EO: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dx palpabile a livello inguinale di dimensioni ridotte rispetto al controlaterale.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609699" y="5680384"/>
            <a:ext cx="7850733" cy="12050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FF0000"/>
                </a:solidFill>
              </a:rPr>
              <a:t>Valutazione chirurgica, inserimento in lista per intervento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>
                <a:solidFill>
                  <a:srgbClr val="002060"/>
                </a:solidFill>
              </a:rPr>
              <a:t>Valutazione endocrinologica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5579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116632"/>
            <a:ext cx="91440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Take home </a:t>
            </a:r>
            <a:r>
              <a:rPr lang="it-IT" sz="3400" kern="0" cap="small" dirty="0" err="1" smtClean="0">
                <a:solidFill>
                  <a:srgbClr val="0000CC"/>
                </a:solidFill>
                <a:effectLst/>
              </a:rPr>
              <a:t>messages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323528" y="1124744"/>
            <a:ext cx="8640960" cy="56886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Patologia molto frequente in età pediatrica. 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 Forma congenita e forma acquisita.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Possibile risoluzione spontanea dopo le 12 settimane di vita.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 Possibile manifestazione clinica di un DSD per cui è necessario approccio diagnostico specifico.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Terapia chirurgica nella maggioranza dei casi.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Necessità di un rapido intervento (6-12 mesi di età).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Importanza di una valutazione periodica.</a:t>
            </a:r>
          </a:p>
        </p:txBody>
      </p:sp>
    </p:spTree>
    <p:extLst>
      <p:ext uri="{BB962C8B-B14F-4D97-AF65-F5344CB8AC3E}">
        <p14:creationId xmlns:p14="http://schemas.microsoft.com/office/powerpoint/2010/main" val="24192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116632"/>
            <a:ext cx="9144000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Take home </a:t>
            </a:r>
            <a:r>
              <a:rPr lang="it-IT" sz="3400" kern="0" cap="small" dirty="0" err="1" smtClean="0">
                <a:solidFill>
                  <a:srgbClr val="0000CC"/>
                </a:solidFill>
                <a:effectLst/>
              </a:rPr>
              <a:t>messages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80" t="21614" r="17423" b="8594"/>
          <a:stretch/>
        </p:blipFill>
        <p:spPr bwMode="auto">
          <a:xfrm>
            <a:off x="0" y="1009795"/>
            <a:ext cx="9143999" cy="5659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916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 rot="565512">
            <a:off x="73427" y="1367206"/>
            <a:ext cx="9159574" cy="36317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11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Grazie per </a:t>
            </a:r>
          </a:p>
          <a:p>
            <a:pPr algn="ctr"/>
            <a:r>
              <a:rPr lang="it-IT" sz="11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l’attenzione!</a:t>
            </a:r>
            <a:endParaRPr lang="it-IT" sz="115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417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/>
          <p:cNvSpPr txBox="1">
            <a:spLocks/>
          </p:cNvSpPr>
          <p:nvPr/>
        </p:nvSpPr>
        <p:spPr>
          <a:xfrm>
            <a:off x="611561" y="332656"/>
            <a:ext cx="7920880" cy="612068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sz="2500" b="1" dirty="0" smtClean="0">
                <a:solidFill>
                  <a:srgbClr val="0000CC"/>
                </a:solidFill>
              </a:rPr>
              <a:t>Bibliografia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15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en-US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02060"/>
                </a:solidFill>
              </a:rPr>
              <a:t>Ahmed SF, </a:t>
            </a:r>
            <a:r>
              <a:rPr lang="en-US" sz="1500" b="1" dirty="0" err="1">
                <a:solidFill>
                  <a:srgbClr val="002060"/>
                </a:solidFill>
              </a:rPr>
              <a:t>Rodie</a:t>
            </a:r>
            <a:r>
              <a:rPr lang="en-US" sz="1500" b="1" dirty="0">
                <a:solidFill>
                  <a:srgbClr val="002060"/>
                </a:solidFill>
              </a:rPr>
              <a:t> M. Investigation and initial management of ambiguous genitalia. Best Practice &amp; Research. Clinical Endocrinology &amp; Metabolism 2010; 24: 197-218</a:t>
            </a:r>
            <a:r>
              <a:rPr lang="en-US" sz="15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02060"/>
                </a:solidFill>
              </a:rPr>
              <a:t>Hutson JM, </a:t>
            </a:r>
            <a:r>
              <a:rPr lang="en-US" sz="1500" b="1" dirty="0" err="1">
                <a:solidFill>
                  <a:srgbClr val="002060"/>
                </a:solidFill>
              </a:rPr>
              <a:t>Thorup</a:t>
            </a:r>
            <a:r>
              <a:rPr lang="en-US" sz="1500" b="1" dirty="0">
                <a:solidFill>
                  <a:srgbClr val="002060"/>
                </a:solidFill>
              </a:rPr>
              <a:t> J. Evaluation and management of the infant with cryptorchidism. Current Opinion in Pediatrics 2015; 27: 520-524</a:t>
            </a:r>
            <a:r>
              <a:rPr lang="en-US" sz="15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>
                <a:solidFill>
                  <a:srgbClr val="002060"/>
                </a:solidFill>
              </a:rPr>
              <a:t>Hutson JM. Cryptorchidism and Hypospadias. In: De Groot LJ, </a:t>
            </a:r>
            <a:r>
              <a:rPr lang="en-US" sz="1500" b="1" dirty="0" err="1">
                <a:solidFill>
                  <a:srgbClr val="002060"/>
                </a:solidFill>
              </a:rPr>
              <a:t>Chrousos</a:t>
            </a:r>
            <a:r>
              <a:rPr lang="en-US" sz="1500" b="1" dirty="0">
                <a:solidFill>
                  <a:srgbClr val="002060"/>
                </a:solidFill>
              </a:rPr>
              <a:t> G, Dungan K, Feingold KR, Grossman A, </a:t>
            </a:r>
            <a:r>
              <a:rPr lang="en-US" sz="1500" b="1" dirty="0" err="1">
                <a:solidFill>
                  <a:srgbClr val="002060"/>
                </a:solidFill>
              </a:rPr>
              <a:t>Hershman</a:t>
            </a:r>
            <a:r>
              <a:rPr lang="en-US" sz="1500" b="1" dirty="0">
                <a:solidFill>
                  <a:srgbClr val="002060"/>
                </a:solidFill>
              </a:rPr>
              <a:t> JM, Koch C, </a:t>
            </a:r>
            <a:r>
              <a:rPr lang="en-US" sz="1500" b="1" dirty="0" err="1">
                <a:solidFill>
                  <a:srgbClr val="002060"/>
                </a:solidFill>
              </a:rPr>
              <a:t>Korbonits</a:t>
            </a:r>
            <a:r>
              <a:rPr lang="en-US" sz="1500" b="1" dirty="0">
                <a:solidFill>
                  <a:srgbClr val="002060"/>
                </a:solidFill>
              </a:rPr>
              <a:t> M, McLachlan R, New M, Purnell J, Rebar R, Singer F, </a:t>
            </a:r>
            <a:r>
              <a:rPr lang="en-US" sz="1500" b="1" dirty="0" err="1">
                <a:solidFill>
                  <a:srgbClr val="002060"/>
                </a:solidFill>
              </a:rPr>
              <a:t>Vinik</a:t>
            </a:r>
            <a:r>
              <a:rPr lang="en-US" sz="1500" b="1" dirty="0">
                <a:solidFill>
                  <a:srgbClr val="002060"/>
                </a:solidFill>
              </a:rPr>
              <a:t> A, editors</a:t>
            </a:r>
            <a:r>
              <a:rPr lang="en-US" sz="15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 err="1">
                <a:solidFill>
                  <a:srgbClr val="002060"/>
                </a:solidFill>
              </a:rPr>
              <a:t>Kollin</a:t>
            </a:r>
            <a:r>
              <a:rPr lang="en-US" sz="1500" b="1" dirty="0">
                <a:solidFill>
                  <a:srgbClr val="002060"/>
                </a:solidFill>
              </a:rPr>
              <a:t> C, </a:t>
            </a:r>
            <a:r>
              <a:rPr lang="en-US" sz="1500" b="1" dirty="0" err="1">
                <a:solidFill>
                  <a:srgbClr val="002060"/>
                </a:solidFill>
              </a:rPr>
              <a:t>Ritzén</a:t>
            </a:r>
            <a:r>
              <a:rPr lang="en-US" sz="1500" b="1" dirty="0">
                <a:solidFill>
                  <a:srgbClr val="002060"/>
                </a:solidFill>
              </a:rPr>
              <a:t> EM. Cryptorchidism: a clinical perspective. Pediatrics Endocrinology Reviews 2014;11:S240-S250</a:t>
            </a:r>
            <a:r>
              <a:rPr lang="en-US" sz="15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 err="1">
                <a:solidFill>
                  <a:srgbClr val="002060"/>
                </a:solidFill>
              </a:rPr>
              <a:t>Kolon</a:t>
            </a:r>
            <a:r>
              <a:rPr lang="en-US" sz="1500" b="1" dirty="0">
                <a:solidFill>
                  <a:srgbClr val="002060"/>
                </a:solidFill>
              </a:rPr>
              <a:t> TF, Herndon CD, Baker LA, Baskin LS, Baxter CG, Cheng EY, Diaz M, Lee PA, Seashore CJ, </a:t>
            </a:r>
            <a:r>
              <a:rPr lang="en-US" sz="1500" b="1" dirty="0" err="1">
                <a:solidFill>
                  <a:srgbClr val="002060"/>
                </a:solidFill>
              </a:rPr>
              <a:t>Tasian</a:t>
            </a:r>
            <a:r>
              <a:rPr lang="en-US" sz="1500" b="1" dirty="0">
                <a:solidFill>
                  <a:srgbClr val="002060"/>
                </a:solidFill>
              </a:rPr>
              <a:t> GE, </a:t>
            </a:r>
            <a:r>
              <a:rPr lang="en-US" sz="1500" b="1" dirty="0" err="1">
                <a:solidFill>
                  <a:srgbClr val="002060"/>
                </a:solidFill>
              </a:rPr>
              <a:t>Barthold</a:t>
            </a:r>
            <a:r>
              <a:rPr lang="en-US" sz="1500" b="1" dirty="0">
                <a:solidFill>
                  <a:srgbClr val="002060"/>
                </a:solidFill>
              </a:rPr>
              <a:t> JS; American Urological </a:t>
            </a:r>
            <a:r>
              <a:rPr lang="en-US" sz="1500" b="1" dirty="0" err="1">
                <a:solidFill>
                  <a:srgbClr val="002060"/>
                </a:solidFill>
              </a:rPr>
              <a:t>Assocation</a:t>
            </a:r>
            <a:r>
              <a:rPr lang="en-US" sz="1500" b="1" dirty="0">
                <a:solidFill>
                  <a:srgbClr val="002060"/>
                </a:solidFill>
              </a:rPr>
              <a:t>. Evaluation and treatment of cryptorchidism: AUA guideline. The Journal of Urology 2014; 192: 337-345. </a:t>
            </a:r>
            <a:endParaRPr lang="en-US" sz="15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 err="1">
                <a:solidFill>
                  <a:srgbClr val="002060"/>
                </a:solidFill>
              </a:rPr>
              <a:t>Ritzén</a:t>
            </a:r>
            <a:r>
              <a:rPr lang="en-US" sz="1500" b="1" dirty="0">
                <a:solidFill>
                  <a:srgbClr val="002060"/>
                </a:solidFill>
              </a:rPr>
              <a:t> EM. Undescended testes: a consensus on management. European Journal of Endocrinology 2008; 159: S87-S90</a:t>
            </a:r>
            <a:r>
              <a:rPr lang="en-US" sz="15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500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500" b="1" dirty="0" err="1">
                <a:solidFill>
                  <a:srgbClr val="002060"/>
                </a:solidFill>
              </a:rPr>
              <a:t>Vikraman</a:t>
            </a:r>
            <a:r>
              <a:rPr lang="en-US" sz="1500" b="1" dirty="0">
                <a:solidFill>
                  <a:srgbClr val="002060"/>
                </a:solidFill>
              </a:rPr>
              <a:t> J, Hutson JM, Li R, </a:t>
            </a:r>
            <a:r>
              <a:rPr lang="en-US" sz="1500" b="1" dirty="0" err="1">
                <a:solidFill>
                  <a:srgbClr val="002060"/>
                </a:solidFill>
              </a:rPr>
              <a:t>Thorup</a:t>
            </a:r>
            <a:r>
              <a:rPr lang="en-US" sz="1500" b="1" dirty="0">
                <a:solidFill>
                  <a:srgbClr val="002060"/>
                </a:solidFill>
              </a:rPr>
              <a:t> J. The undescended testis: Clinical management and scientific advances. Seminars in Pediatric Surgery 2016; 25: 241-248. </a:t>
            </a:r>
          </a:p>
          <a:p>
            <a:pPr marL="45720" indent="0">
              <a:buClr>
                <a:srgbClr val="FF0000"/>
              </a:buClr>
              <a:buNone/>
            </a:pPr>
            <a:endParaRPr lang="en-US" sz="15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en-US" sz="15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2500" b="1" dirty="0" smtClean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34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Domenico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556792"/>
            <a:ext cx="8712967" cy="302433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</a:t>
            </a:r>
            <a:r>
              <a:rPr lang="it-IT" sz="2000" b="1" dirty="0" err="1" smtClean="0">
                <a:solidFill>
                  <a:srgbClr val="002060"/>
                </a:solidFill>
              </a:rPr>
              <a:t>Immunodeficit</a:t>
            </a:r>
            <a:endParaRPr lang="it-IT" sz="20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Obeso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9 anni e 10 mesi per controllo clinico-laboratoristico periodico.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del III inferiore del </a:t>
            </a:r>
            <a:r>
              <a:rPr lang="it-IT" sz="2000" b="1" dirty="0" smtClean="0">
                <a:solidFill>
                  <a:srgbClr val="002060"/>
                </a:solidFill>
              </a:rPr>
              <a:t>canale inguinale</a:t>
            </a:r>
            <a:r>
              <a:rPr lang="it-IT" sz="2000" b="1" dirty="0">
                <a:solidFill>
                  <a:srgbClr val="002060"/>
                </a:solidFill>
              </a:rPr>
              <a:t>, </a:t>
            </a:r>
            <a:r>
              <a:rPr lang="it-IT" sz="2000" b="1" dirty="0" smtClean="0">
                <a:solidFill>
                  <a:srgbClr val="002060"/>
                </a:solidFill>
              </a:rPr>
              <a:t>che si </a:t>
            </a:r>
            <a:r>
              <a:rPr lang="it-IT" sz="2000" b="1" dirty="0">
                <a:solidFill>
                  <a:srgbClr val="002060"/>
                </a:solidFill>
              </a:rPr>
              <a:t>porta nella sede scrotale e non vi permane, di dimensioni inferiori rispetto 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specialistico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63399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09699" y="5532052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32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980728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Michele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09699" y="1859644"/>
            <a:ext cx="7850733" cy="192939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Nato a termine da parto spontaneo dopo gravidanza </a:t>
            </a:r>
            <a:r>
              <a:rPr lang="it-IT" sz="2000" b="1" dirty="0" err="1" smtClean="0">
                <a:solidFill>
                  <a:srgbClr val="002060"/>
                </a:solidFill>
              </a:rPr>
              <a:t>normocondotta</a:t>
            </a:r>
            <a:r>
              <a:rPr lang="it-IT" sz="2000" b="1" dirty="0" smtClean="0">
                <a:solidFill>
                  <a:srgbClr val="002060"/>
                </a:solidFill>
              </a:rPr>
              <a:t> .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  <a:p>
            <a:pPr marL="46037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EO: ipospadia peniena e criptorchidismo bilaterale.</a:t>
            </a:r>
          </a:p>
        </p:txBody>
      </p:sp>
      <p:pic>
        <p:nvPicPr>
          <p:cNvPr id="1026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273959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olo 1"/>
          <p:cNvSpPr txBox="1">
            <a:spLocks/>
          </p:cNvSpPr>
          <p:nvPr/>
        </p:nvSpPr>
        <p:spPr>
          <a:xfrm>
            <a:off x="997049" y="4365104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punto nascita/nido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sp>
        <p:nvSpPr>
          <p:cNvPr id="11" name="Sottotitolo 2"/>
          <p:cNvSpPr txBox="1">
            <a:spLocks/>
          </p:cNvSpPr>
          <p:nvPr/>
        </p:nvSpPr>
        <p:spPr>
          <a:xfrm>
            <a:off x="609699" y="5244020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70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997049" y="836712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0000CC"/>
                </a:solidFill>
                <a:effectLst/>
              </a:rPr>
              <a:t>Francesco Pio</a:t>
            </a:r>
            <a:endParaRPr lang="it-IT" sz="3400" kern="0" dirty="0">
              <a:solidFill>
                <a:srgbClr val="0000CC"/>
              </a:solidFill>
              <a:effectLst/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251520" y="1628800"/>
            <a:ext cx="8640959" cy="30095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Seguito presso la nostra struttura per sindrome genetica.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sz="2000" b="1" dirty="0" smtClean="0">
                <a:solidFill>
                  <a:srgbClr val="002060"/>
                </a:solidFill>
              </a:rPr>
              <a:t>Intervento di </a:t>
            </a:r>
            <a:r>
              <a:rPr lang="it-IT" sz="2000" b="1" dirty="0" err="1" smtClean="0">
                <a:solidFill>
                  <a:srgbClr val="002060"/>
                </a:solidFill>
              </a:rPr>
              <a:t>orchidopessi</a:t>
            </a:r>
            <a:r>
              <a:rPr lang="it-IT" sz="2000" b="1" dirty="0" smtClean="0">
                <a:solidFill>
                  <a:srgbClr val="002060"/>
                </a:solidFill>
              </a:rPr>
              <a:t> per criptorchidismo dx all’età di 3 anni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Giunge in </a:t>
            </a:r>
            <a:r>
              <a:rPr lang="it-IT" sz="2000" b="1" dirty="0" err="1" smtClean="0">
                <a:solidFill>
                  <a:srgbClr val="002060"/>
                </a:solidFill>
              </a:rPr>
              <a:t>Day</a:t>
            </a:r>
            <a:r>
              <a:rPr lang="it-IT" sz="2000" b="1" dirty="0" smtClean="0">
                <a:solidFill>
                  <a:srgbClr val="002060"/>
                </a:solidFill>
              </a:rPr>
              <a:t>-Hospital all’età di 12 anni e 6 mesi per controllo clinico-laboratoristico annuale.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000" b="1" dirty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r>
              <a:rPr lang="it-IT" sz="2000" b="1" dirty="0" smtClean="0">
                <a:solidFill>
                  <a:srgbClr val="002060"/>
                </a:solidFill>
              </a:rPr>
              <a:t>EO</a:t>
            </a:r>
            <a:r>
              <a:rPr lang="it-IT" sz="2000" b="1" dirty="0">
                <a:solidFill>
                  <a:srgbClr val="002060"/>
                </a:solidFill>
              </a:rPr>
              <a:t>: testicolo </a:t>
            </a:r>
            <a:r>
              <a:rPr lang="it-IT" sz="2000" b="1" dirty="0" err="1">
                <a:solidFill>
                  <a:srgbClr val="002060"/>
                </a:solidFill>
              </a:rPr>
              <a:t>sn</a:t>
            </a:r>
            <a:r>
              <a:rPr lang="it-IT" sz="2000" b="1" dirty="0">
                <a:solidFill>
                  <a:srgbClr val="002060"/>
                </a:solidFill>
              </a:rPr>
              <a:t> in sede, testicolo </a:t>
            </a:r>
            <a:r>
              <a:rPr lang="it-IT" sz="2000" b="1" dirty="0" smtClean="0">
                <a:solidFill>
                  <a:srgbClr val="002060"/>
                </a:solidFill>
              </a:rPr>
              <a:t>dx </a:t>
            </a:r>
            <a:r>
              <a:rPr lang="it-IT" sz="2000" b="1" dirty="0">
                <a:solidFill>
                  <a:srgbClr val="002060"/>
                </a:solidFill>
              </a:rPr>
              <a:t>palpabile a livello </a:t>
            </a:r>
            <a:r>
              <a:rPr lang="it-IT" sz="2000" b="1" dirty="0" smtClean="0">
                <a:solidFill>
                  <a:srgbClr val="002060"/>
                </a:solidFill>
              </a:rPr>
              <a:t>inguinale di dimensioni ridotte rispetto </a:t>
            </a:r>
            <a:r>
              <a:rPr lang="it-IT" sz="2000" b="1" dirty="0">
                <a:solidFill>
                  <a:srgbClr val="002060"/>
                </a:solidFill>
              </a:rPr>
              <a:t>al controlaterale</a:t>
            </a:r>
            <a:r>
              <a:rPr lang="it-IT" sz="2000" b="1" dirty="0" smtClean="0">
                <a:solidFill>
                  <a:srgbClr val="002060"/>
                </a:solidFill>
              </a:rPr>
              <a:t>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0" y="0"/>
            <a:ext cx="9143999" cy="692696"/>
          </a:xfrm>
          <a:prstGeom prst="rect">
            <a:avLst/>
          </a:prstGeom>
          <a:solidFill>
            <a:srgbClr val="0000CC"/>
          </a:solidFill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Setting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: </a:t>
            </a:r>
            <a:r>
              <a:rPr lang="it-IT" sz="3400" kern="0" dirty="0" err="1" smtClean="0">
                <a:solidFill>
                  <a:schemeClr val="bg1"/>
                </a:solidFill>
                <a:effectLst/>
              </a:rPr>
              <a:t>Day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-Hospital </a:t>
            </a:r>
            <a:r>
              <a:rPr lang="it-IT" sz="3400" kern="0" dirty="0">
                <a:solidFill>
                  <a:schemeClr val="bg1"/>
                </a:solidFill>
                <a:effectLst/>
              </a:rPr>
              <a:t>s</a:t>
            </a:r>
            <a:r>
              <a:rPr lang="it-IT" sz="3400" kern="0" dirty="0" smtClean="0">
                <a:solidFill>
                  <a:schemeClr val="bg1"/>
                </a:solidFill>
                <a:effectLst/>
              </a:rPr>
              <a:t>pecialistico</a:t>
            </a:r>
            <a:endParaRPr lang="it-IT" sz="3400" kern="0" dirty="0">
              <a:solidFill>
                <a:schemeClr val="bg1"/>
              </a:solidFill>
              <a:effectLst/>
            </a:endParaRPr>
          </a:p>
        </p:txBody>
      </p:sp>
      <p:pic>
        <p:nvPicPr>
          <p:cNvPr id="11" name="Picture 2" descr="Risultati immagini per cosa fare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706007"/>
            <a:ext cx="1800200" cy="2035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997049" y="4869160"/>
            <a:ext cx="7175351" cy="648072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dirty="0" smtClean="0">
                <a:solidFill>
                  <a:srgbClr val="FF0000"/>
                </a:solidFill>
                <a:effectLst/>
              </a:rPr>
              <a:t>CHE FARE???</a:t>
            </a:r>
            <a:endParaRPr lang="it-IT" sz="3400" kern="0" dirty="0">
              <a:solidFill>
                <a:srgbClr val="FF0000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09699" y="5532052"/>
            <a:ext cx="7850733" cy="149734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Follow-up clinico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chirurgica</a:t>
            </a:r>
          </a:p>
          <a:p>
            <a:pPr marL="503237" indent="-457200">
              <a:buClr>
                <a:srgbClr val="FF0000"/>
              </a:buClr>
              <a:buAutoNum type="arabicPeriod"/>
            </a:pPr>
            <a:r>
              <a:rPr lang="it-IT" sz="2000" b="1" dirty="0" smtClean="0">
                <a:solidFill>
                  <a:srgbClr val="002060"/>
                </a:solidFill>
              </a:rPr>
              <a:t>Valutazione endocrinologica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20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448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332656"/>
            <a:ext cx="9144000" cy="122413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</a:t>
            </a:r>
            <a:r>
              <a:rPr lang="it-IT" sz="3400" kern="0" dirty="0" smtClean="0">
                <a:solidFill>
                  <a:srgbClr val="002060"/>
                </a:solidFill>
                <a:effectLst/>
              </a:rPr>
              <a:t>assenza del testicolo nel sacco scrotale.</a:t>
            </a: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1259632" y="1844824"/>
            <a:ext cx="2304256" cy="504056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 algn="ctr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CONGENITO</a:t>
            </a:r>
            <a:endParaRPr lang="it-IT" sz="3000" b="1" dirty="0">
              <a:solidFill>
                <a:srgbClr val="0000CC"/>
              </a:solidFill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5580112" y="1844824"/>
            <a:ext cx="2304256" cy="504056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>
            <a:no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 algn="ctr">
              <a:buClr>
                <a:srgbClr val="FF0000"/>
              </a:buClr>
              <a:buNone/>
            </a:pPr>
            <a:r>
              <a:rPr lang="it-IT" sz="3000" b="1" dirty="0" smtClean="0">
                <a:solidFill>
                  <a:srgbClr val="0000CC"/>
                </a:solidFill>
              </a:rPr>
              <a:t>ACQUISITO</a:t>
            </a:r>
            <a:endParaRPr lang="it-IT" sz="3000" b="1" dirty="0">
              <a:solidFill>
                <a:srgbClr val="0000CC"/>
              </a:solidFill>
            </a:endParaRPr>
          </a:p>
        </p:txBody>
      </p:sp>
      <p:sp>
        <p:nvSpPr>
          <p:cNvPr id="6" name="Sottotitolo 2"/>
          <p:cNvSpPr txBox="1">
            <a:spLocks/>
          </p:cNvSpPr>
          <p:nvPr/>
        </p:nvSpPr>
        <p:spPr>
          <a:xfrm>
            <a:off x="683568" y="2852936"/>
            <a:ext cx="7920880" cy="396044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 algn="just">
              <a:buClr>
                <a:srgbClr val="FF0000"/>
              </a:buClr>
              <a:buNone/>
            </a:pPr>
            <a:r>
              <a:rPr lang="it-IT" sz="3000" b="1" kern="0" cap="small" dirty="0" smtClean="0">
                <a:solidFill>
                  <a:srgbClr val="0000CC"/>
                </a:solidFill>
              </a:rPr>
              <a:t>…perché </a:t>
            </a:r>
            <a:r>
              <a:rPr lang="it-IT" sz="3000" b="1" kern="0" cap="small" dirty="0">
                <a:solidFill>
                  <a:srgbClr val="0000CC"/>
                </a:solidFill>
              </a:rPr>
              <a:t>parlarne???</a:t>
            </a:r>
          </a:p>
          <a:p>
            <a:pPr marL="46037" indent="0" algn="just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361950" indent="-315913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Condizione comune con un’incidenza alla nascita intorno al 5%.</a:t>
            </a:r>
          </a:p>
          <a:p>
            <a:pPr marL="46037" indent="0" algn="just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361950" indent="-315913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 Possibile «sintomo» di condizioni sottostanti.</a:t>
            </a:r>
          </a:p>
          <a:p>
            <a:pPr marL="46037" indent="0" algn="just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361950" indent="-315913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Aumentato rischio di infertilità e malignità.   </a:t>
            </a:r>
            <a:endParaRPr lang="it-IT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497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Partiamo dall’inizio…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7" name="Sottotitolo 2"/>
          <p:cNvSpPr txBox="1">
            <a:spLocks/>
          </p:cNvSpPr>
          <p:nvPr/>
        </p:nvSpPr>
        <p:spPr>
          <a:xfrm>
            <a:off x="611560" y="764704"/>
            <a:ext cx="7920880" cy="561662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1950" indent="-315913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Il testicolo origina in addome a partire da una gonade </a:t>
            </a:r>
            <a:r>
              <a:rPr lang="it-IT" b="1" dirty="0" err="1" smtClean="0">
                <a:solidFill>
                  <a:srgbClr val="002060"/>
                </a:solidFill>
              </a:rPr>
              <a:t>bipotente</a:t>
            </a:r>
            <a:r>
              <a:rPr lang="it-IT" b="1" dirty="0" smtClean="0">
                <a:solidFill>
                  <a:srgbClr val="002060"/>
                </a:solidFill>
              </a:rPr>
              <a:t> per la presenza del gene SRY.</a:t>
            </a:r>
          </a:p>
          <a:p>
            <a:pPr marL="46037" indent="0" algn="just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361950" indent="-315913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La discesa del testicolo nello scroto prevede due fasi: </a:t>
            </a:r>
          </a:p>
          <a:p>
            <a:pPr marL="895350" indent="-169863" algn="just">
              <a:buClr>
                <a:srgbClr val="FF0000"/>
              </a:buClr>
              <a:buAutoNum type="arabicPeriod"/>
            </a:pPr>
            <a:r>
              <a:rPr lang="it-IT" b="1" dirty="0" smtClean="0">
                <a:solidFill>
                  <a:srgbClr val="002060"/>
                </a:solidFill>
              </a:rPr>
              <a:t>Fase trans-addominale</a:t>
            </a:r>
          </a:p>
          <a:p>
            <a:pPr marL="895350" indent="-169863" algn="just">
              <a:buClr>
                <a:srgbClr val="FF0000"/>
              </a:buClr>
              <a:buAutoNum type="arabicPeriod"/>
            </a:pPr>
            <a:endParaRPr lang="it-IT" b="1" dirty="0" smtClean="0">
              <a:solidFill>
                <a:srgbClr val="002060"/>
              </a:solidFill>
            </a:endParaRPr>
          </a:p>
          <a:p>
            <a:pPr marL="895350" indent="-169863" algn="just">
              <a:buClr>
                <a:srgbClr val="FF0000"/>
              </a:buClr>
              <a:buAutoNum type="arabicPeriod"/>
            </a:pPr>
            <a:endParaRPr lang="it-IT" b="1" dirty="0">
              <a:solidFill>
                <a:srgbClr val="002060"/>
              </a:solidFill>
            </a:endParaRPr>
          </a:p>
          <a:p>
            <a:pPr marL="895350" indent="-169863" algn="just">
              <a:buClr>
                <a:srgbClr val="FF0000"/>
              </a:buClr>
              <a:buAutoNum type="arabicPeriod"/>
            </a:pPr>
            <a:endParaRPr lang="it-IT" b="1" dirty="0" smtClean="0">
              <a:solidFill>
                <a:srgbClr val="002060"/>
              </a:solidFill>
            </a:endParaRPr>
          </a:p>
          <a:p>
            <a:pPr marL="895350" indent="-169863" algn="just">
              <a:buClr>
                <a:srgbClr val="FF0000"/>
              </a:buClr>
              <a:buAutoNum type="arabicPeriod"/>
            </a:pPr>
            <a:endParaRPr lang="it-IT" b="1" dirty="0">
              <a:solidFill>
                <a:srgbClr val="002060"/>
              </a:solidFill>
            </a:endParaRPr>
          </a:p>
          <a:p>
            <a:pPr marL="895350" indent="-169863" algn="just">
              <a:buClr>
                <a:srgbClr val="FF0000"/>
              </a:buClr>
              <a:buAutoNum type="arabicPeriod"/>
            </a:pPr>
            <a:r>
              <a:rPr lang="it-IT" b="1" dirty="0" smtClean="0">
                <a:solidFill>
                  <a:srgbClr val="002060"/>
                </a:solidFill>
              </a:rPr>
              <a:t>Fase </a:t>
            </a:r>
            <a:r>
              <a:rPr lang="it-IT" b="1" dirty="0" err="1" smtClean="0">
                <a:solidFill>
                  <a:srgbClr val="002060"/>
                </a:solidFill>
              </a:rPr>
              <a:t>inguinoscrotale</a:t>
            </a:r>
            <a:endParaRPr lang="it-IT" b="1" dirty="0" smtClean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534" t="12434" r="29722" b="53913"/>
          <a:stretch/>
        </p:blipFill>
        <p:spPr bwMode="auto">
          <a:xfrm>
            <a:off x="1841194" y="2849186"/>
            <a:ext cx="3810926" cy="181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1" t="46996" r="30977" b="20366"/>
          <a:stretch/>
        </p:blipFill>
        <p:spPr bwMode="auto">
          <a:xfrm>
            <a:off x="1835697" y="5013176"/>
            <a:ext cx="3816424" cy="181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ottotitolo 2"/>
          <p:cNvSpPr txBox="1">
            <a:spLocks/>
          </p:cNvSpPr>
          <p:nvPr/>
        </p:nvSpPr>
        <p:spPr>
          <a:xfrm>
            <a:off x="5724128" y="3212976"/>
            <a:ext cx="1835696" cy="108012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1800" b="1" dirty="0" smtClean="0">
                <a:solidFill>
                  <a:srgbClr val="002060"/>
                </a:solidFill>
              </a:rPr>
              <a:t>INSL3</a:t>
            </a:r>
          </a:p>
          <a:p>
            <a:pPr marL="46037" indent="0">
              <a:buClr>
                <a:srgbClr val="FF0000"/>
              </a:buClr>
              <a:buNone/>
            </a:pPr>
            <a:r>
              <a:rPr lang="it-IT" sz="1800" b="1" dirty="0" smtClean="0">
                <a:solidFill>
                  <a:srgbClr val="002060"/>
                </a:solidFill>
              </a:rPr>
              <a:t>Androgeni</a:t>
            </a:r>
          </a:p>
          <a:p>
            <a:pPr marL="46037" indent="0">
              <a:buClr>
                <a:srgbClr val="FF0000"/>
              </a:buClr>
              <a:buNone/>
            </a:pPr>
            <a:r>
              <a:rPr lang="it-IT" sz="1800" b="1" dirty="0" smtClean="0">
                <a:solidFill>
                  <a:srgbClr val="002060"/>
                </a:solidFill>
              </a:rPr>
              <a:t>AMH</a:t>
            </a:r>
            <a:endParaRPr lang="it-IT" sz="1800" b="1" dirty="0">
              <a:solidFill>
                <a:srgbClr val="002060"/>
              </a:solidFill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>
          <a:xfrm>
            <a:off x="5724128" y="5517232"/>
            <a:ext cx="1835696" cy="100811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037" indent="0">
              <a:buClr>
                <a:srgbClr val="FF0000"/>
              </a:buClr>
              <a:buNone/>
            </a:pPr>
            <a:r>
              <a:rPr lang="it-IT" sz="1800" b="1" dirty="0" smtClean="0">
                <a:solidFill>
                  <a:srgbClr val="002060"/>
                </a:solidFill>
              </a:rPr>
              <a:t>Androgeni</a:t>
            </a:r>
          </a:p>
          <a:p>
            <a:pPr marL="46037" indent="0">
              <a:buClr>
                <a:srgbClr val="FF0000"/>
              </a:buClr>
              <a:buNone/>
            </a:pPr>
            <a:r>
              <a:rPr lang="it-IT" sz="1800" b="1" dirty="0" smtClean="0">
                <a:solidFill>
                  <a:srgbClr val="002060"/>
                </a:solidFill>
              </a:rPr>
              <a:t>CGRP</a:t>
            </a:r>
          </a:p>
          <a:p>
            <a:pPr marL="46037" indent="0">
              <a:buClr>
                <a:srgbClr val="FF0000"/>
              </a:buClr>
              <a:buNone/>
            </a:pPr>
            <a:endParaRPr lang="it-IT" sz="1800" b="1" dirty="0" smtClean="0">
              <a:solidFill>
                <a:srgbClr val="002060"/>
              </a:solidFill>
            </a:endParaRPr>
          </a:p>
        </p:txBody>
      </p:sp>
      <p:pic>
        <p:nvPicPr>
          <p:cNvPr id="9" name="Picture 8" descr="C:\Users\donatella\Desktop\figura criptorchidismo 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3284984"/>
            <a:ext cx="3138186" cy="3096344"/>
          </a:xfrm>
          <a:prstGeom prst="rect">
            <a:avLst/>
          </a:prstGeom>
          <a:noFill/>
          <a:ln w="5715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85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1" y="44624"/>
            <a:ext cx="9144000" cy="72008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82880" indent="0" algn="ctr">
              <a:buFont typeface="Georgia" pitchFamily="18" charset="0"/>
              <a:buNone/>
            </a:pPr>
            <a:r>
              <a:rPr lang="it-IT" sz="3400" kern="0" cap="small" dirty="0" smtClean="0">
                <a:solidFill>
                  <a:srgbClr val="0000CC"/>
                </a:solidFill>
                <a:effectLst/>
              </a:rPr>
              <a:t>Criptorchidismo: la diagnosi</a:t>
            </a:r>
            <a:endParaRPr lang="it-IT" sz="3400" kern="0" cap="small" dirty="0">
              <a:solidFill>
                <a:srgbClr val="0000CC"/>
              </a:solidFill>
              <a:effectLst/>
            </a:endParaRPr>
          </a:p>
        </p:txBody>
      </p:sp>
      <p:sp>
        <p:nvSpPr>
          <p:cNvPr id="9" name="Sottotitolo 2"/>
          <p:cNvSpPr txBox="1">
            <a:spLocks/>
          </p:cNvSpPr>
          <p:nvPr/>
        </p:nvSpPr>
        <p:spPr>
          <a:xfrm>
            <a:off x="611561" y="1052736"/>
            <a:ext cx="7920880" cy="295232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La diagnosi del criptorchidismo è clinica.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>
                <a:solidFill>
                  <a:srgbClr val="002060"/>
                </a:solidFill>
              </a:rPr>
              <a:t> </a:t>
            </a:r>
            <a:r>
              <a:rPr lang="it-IT" b="1" dirty="0" smtClean="0">
                <a:solidFill>
                  <a:srgbClr val="002060"/>
                </a:solidFill>
              </a:rPr>
              <a:t>Ambiente </a:t>
            </a:r>
            <a:r>
              <a:rPr lang="it-IT" b="1" dirty="0">
                <a:solidFill>
                  <a:srgbClr val="002060"/>
                </a:solidFill>
              </a:rPr>
              <a:t>confortevole </a:t>
            </a:r>
            <a:endParaRPr lang="it-IT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Posizione </a:t>
            </a:r>
            <a:r>
              <a:rPr lang="it-IT" b="1" dirty="0">
                <a:solidFill>
                  <a:srgbClr val="002060"/>
                </a:solidFill>
              </a:rPr>
              <a:t>supina e gambe leggermente </a:t>
            </a:r>
            <a:r>
              <a:rPr lang="it-IT" b="1" dirty="0" smtClean="0">
                <a:solidFill>
                  <a:srgbClr val="002060"/>
                </a:solidFill>
              </a:rPr>
              <a:t>piegate</a:t>
            </a:r>
          </a:p>
          <a:p>
            <a:pPr marL="45720" indent="0">
              <a:buClr>
                <a:srgbClr val="FF0000"/>
              </a:buClr>
              <a:buNone/>
            </a:pPr>
            <a:endParaRPr lang="it-IT" sz="1500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it-IT" b="1" dirty="0" smtClean="0">
                <a:solidFill>
                  <a:srgbClr val="002060"/>
                </a:solidFill>
              </a:rPr>
              <a:t>Posizione </a:t>
            </a:r>
            <a:r>
              <a:rPr lang="it-IT" b="1" dirty="0">
                <a:solidFill>
                  <a:srgbClr val="002060"/>
                </a:solidFill>
              </a:rPr>
              <a:t>accovacciata </a:t>
            </a:r>
            <a:r>
              <a:rPr lang="it-IT" b="1" dirty="0" smtClean="0">
                <a:solidFill>
                  <a:srgbClr val="002060"/>
                </a:solidFill>
              </a:rPr>
              <a:t>a cosce flesse</a:t>
            </a:r>
            <a:endParaRPr lang="it-IT" b="1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it-IT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10" name="Sottotitolo 2"/>
          <p:cNvSpPr txBox="1">
            <a:spLocks/>
          </p:cNvSpPr>
          <p:nvPr/>
        </p:nvSpPr>
        <p:spPr>
          <a:xfrm>
            <a:off x="827584" y="5013176"/>
            <a:ext cx="7920880" cy="151216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 algn="ct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00CC"/>
                </a:solidFill>
              </a:rPr>
              <a:t>INIBIZIONE DEL RIFLESSO CREMASTERICO</a:t>
            </a:r>
          </a:p>
          <a:p>
            <a:pPr marL="45720" indent="0" algn="ctr">
              <a:buClr>
                <a:srgbClr val="FF0000"/>
              </a:buClr>
              <a:buNone/>
            </a:pPr>
            <a:endParaRPr lang="it-IT" sz="1000" b="1" dirty="0" smtClean="0">
              <a:solidFill>
                <a:srgbClr val="0000CC"/>
              </a:solidFill>
            </a:endParaRPr>
          </a:p>
          <a:p>
            <a:pPr marL="45720" indent="0" algn="ctr">
              <a:buClr>
                <a:srgbClr val="FF0000"/>
              </a:buClr>
              <a:buNone/>
            </a:pPr>
            <a:r>
              <a:rPr lang="it-IT" b="1" dirty="0" smtClean="0">
                <a:solidFill>
                  <a:srgbClr val="002060"/>
                </a:solidFill>
              </a:rPr>
              <a:t>Differenziazione tra criptorchidismo e testicolo retrattile.</a:t>
            </a:r>
          </a:p>
          <a:p>
            <a:pPr marL="45720" indent="0" algn="ctr">
              <a:buClr>
                <a:srgbClr val="FF0000"/>
              </a:buClr>
              <a:buNone/>
            </a:pPr>
            <a:endParaRPr lang="it-IT" b="1" dirty="0" smtClean="0">
              <a:solidFill>
                <a:srgbClr val="002060"/>
              </a:solidFill>
            </a:endParaRPr>
          </a:p>
          <a:p>
            <a:pPr marL="45720" indent="0">
              <a:buClr>
                <a:srgbClr val="FF0000"/>
              </a:buClr>
              <a:buNone/>
            </a:pP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2" name="Freccia in giù 1"/>
          <p:cNvSpPr/>
          <p:nvPr/>
        </p:nvSpPr>
        <p:spPr>
          <a:xfrm>
            <a:off x="4355976" y="4113076"/>
            <a:ext cx="360040" cy="54006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64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0" grpId="0" build="p"/>
      <p:bldP spid="2" grpId="0" animBg="1"/>
    </p:bldLst>
  </p:timing>
</p:sld>
</file>

<file path=ppt/theme/theme1.xml><?xml version="1.0" encoding="utf-8"?>
<a:theme xmlns:a="http://schemas.openxmlformats.org/drawingml/2006/main" name="Elica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1646</TotalTime>
  <Words>1941</Words>
  <Application>Microsoft Office PowerPoint</Application>
  <PresentationFormat>Presentazione su schermo (4:3)</PresentationFormat>
  <Paragraphs>412</Paragraphs>
  <Slides>34</Slides>
  <Notes>15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35" baseType="lpstr">
      <vt:lpstr>Elica</vt:lpstr>
      <vt:lpstr> Criptorchidismo: diagnosi e managment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Distress respiratorio con negatività  della PCR  in Fibrosi Cistica</dc:title>
  <dc:creator>Andrea</dc:creator>
  <cp:lastModifiedBy>Andrea</cp:lastModifiedBy>
  <cp:revision>115</cp:revision>
  <dcterms:created xsi:type="dcterms:W3CDTF">2015-11-08T17:11:26Z</dcterms:created>
  <dcterms:modified xsi:type="dcterms:W3CDTF">2017-01-17T22:00:45Z</dcterms:modified>
</cp:coreProperties>
</file>